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7" r:id="rId7"/>
    <p:sldId id="268" r:id="rId8"/>
    <p:sldId id="270" r:id="rId9"/>
    <p:sldId id="271" r:id="rId10"/>
    <p:sldId id="273" r:id="rId11"/>
    <p:sldId id="279" r:id="rId12"/>
    <p:sldId id="274" r:id="rId13"/>
    <p:sldId id="275" r:id="rId14"/>
    <p:sldId id="276" r:id="rId15"/>
    <p:sldId id="277" r:id="rId16"/>
    <p:sldId id="280" r:id="rId17"/>
    <p:sldId id="278" r:id="rId18"/>
    <p:sldId id="281" r:id="rId19"/>
    <p:sldId id="282" r:id="rId20"/>
    <p:sldId id="283" r:id="rId21"/>
    <p:sldId id="284" r:id="rId22"/>
    <p:sldId id="285" r:id="rId23"/>
    <p:sldId id="286" r:id="rId24"/>
    <p:sldId id="287" r:id="rId25"/>
    <p:sldId id="288" r:id="rId26"/>
    <p:sldId id="289" r:id="rId27"/>
    <p:sldId id="290" r:id="rId28"/>
    <p:sldId id="261" r:id="rId29"/>
    <p:sldId id="272" r:id="rId30"/>
    <p:sldId id="262" r:id="rId31"/>
    <p:sldId id="263" r:id="rId32"/>
    <p:sldId id="264" r:id="rId33"/>
    <p:sldId id="265" r:id="rId34"/>
    <p:sldId id="266" r:id="rId35"/>
    <p:sldId id="26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5946"/>
  </p:normalViewPr>
  <p:slideViewPr>
    <p:cSldViewPr snapToGrid="0" snapToObjects="1">
      <p:cViewPr varScale="1">
        <p:scale>
          <a:sx n="90" d="100"/>
          <a:sy n="90" d="100"/>
        </p:scale>
        <p:origin x="232" y="6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7/31/15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7/31/15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7/31/15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7/31/15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7/31/15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7/31/15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7/31/15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7/31/15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7/31/15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7/31/15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7/31/15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7/31/15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DA/bloomFilter" TargetMode="Externa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hyperlink" Target="https://github.com/mozilla/fxa-password-strength-check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irefox.com.cn/" TargetMode="External"/><Relationship Id="rId3" Type="http://schemas.openxmlformats.org/officeDocument/2006/relationships/hyperlink" Target="http://mozilla.com.cn/moz-portal.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DA/fxa-two-factor-auth" TargetMode="External"/><Relationship Id="rId3" Type="http://schemas.openxmlformats.org/officeDocument/2006/relationships/hyperlink" Target="https://github.com/TDA/2f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2209800" y="384398"/>
            <a:ext cx="9144000" cy="1641490"/>
          </a:xfrm>
        </p:spPr>
        <p:txBody>
          <a:bodyPr>
            <a:normAutofit/>
          </a:bodyPr>
          <a:lstStyle/>
          <a:p>
            <a:r>
              <a:rPr lang="en-US" sz="6600" dirty="0" smtClean="0"/>
              <a:t>High(</a:t>
            </a:r>
            <a:r>
              <a:rPr lang="en-US" sz="6600" dirty="0" err="1" smtClean="0"/>
              <a:t>er</a:t>
            </a:r>
            <a:r>
              <a:rPr lang="en-US" sz="6600" dirty="0" smtClean="0"/>
              <a:t>) Security Firefox Accounts</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Cloud Services Team</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err="1" smtClean="0">
                <a:solidFill>
                  <a:schemeClr val="tx1"/>
                </a:solidFill>
              </a:rPr>
              <a:t>Github</a:t>
            </a:r>
            <a:r>
              <a:rPr lang="en-US" dirty="0" smtClean="0">
                <a:solidFill>
                  <a:schemeClr val="tx1"/>
                </a:solidFill>
              </a:rPr>
              <a:t>: </a:t>
            </a:r>
            <a:r>
              <a:rPr lang="en-US" dirty="0" smtClean="0">
                <a:solidFill>
                  <a:schemeClr val="tx1"/>
                </a:solidFill>
              </a:rPr>
              <a:t>TDA</a:t>
            </a:r>
          </a:p>
          <a:p>
            <a:pPr algn="ctr"/>
            <a:r>
              <a:rPr lang="en-US" dirty="0" smtClean="0">
                <a:solidFill>
                  <a:schemeClr val="tx1"/>
                </a:solidFill>
              </a:rPr>
              <a:t>E-mail: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Password Strength Checker</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People usually use easy-to-remember passwords, and this results in easy cracking.</a:t>
            </a:r>
          </a:p>
          <a:p>
            <a:pPr lvl="1"/>
            <a:r>
              <a:rPr lang="en-US" dirty="0"/>
              <a:t>We hear of passwords getting stolen, accounts getting hacked, and so on and so forth every week</a:t>
            </a:r>
            <a:r>
              <a:rPr lang="en-US" dirty="0" smtClean="0"/>
              <a:t>.</a:t>
            </a:r>
            <a:endParaRPr lang="en-US" dirty="0"/>
          </a:p>
          <a:p>
            <a:r>
              <a:rPr lang="en-US" dirty="0" smtClean="0"/>
              <a:t>Goal:</a:t>
            </a:r>
          </a:p>
          <a:p>
            <a:pPr lvl="1"/>
            <a:r>
              <a:rPr lang="en-US" dirty="0" smtClean="0"/>
              <a:t>Suggest to the user to use a better password, that is not easily </a:t>
            </a:r>
            <a:r>
              <a:rPr lang="en-US" dirty="0" err="1" smtClean="0"/>
              <a:t>bruteforced</a:t>
            </a:r>
            <a:r>
              <a:rPr lang="en-US" dirty="0" smtClean="0"/>
              <a:t>.</a:t>
            </a:r>
            <a:endParaRPr lang="en-US" dirty="0"/>
          </a:p>
        </p:txBody>
      </p:sp>
    </p:spTree>
    <p:extLst>
      <p:ext uri="{BB962C8B-B14F-4D97-AF65-F5344CB8AC3E}">
        <p14:creationId xmlns:p14="http://schemas.microsoft.com/office/powerpoint/2010/main" val="789373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Pledge</a:t>
            </a:r>
            <a:endParaRPr lang="en-US" dirty="0"/>
          </a:p>
        </p:txBody>
      </p:sp>
      <p:sp>
        <p:nvSpPr>
          <p:cNvPr id="3" name="Content Placeholder 2"/>
          <p:cNvSpPr>
            <a:spLocks noGrp="1"/>
          </p:cNvSpPr>
          <p:nvPr>
            <p:ph idx="1"/>
          </p:nvPr>
        </p:nvSpPr>
        <p:spPr/>
        <p:txBody>
          <a:bodyPr/>
          <a:lstStyle/>
          <a:p>
            <a:r>
              <a:rPr lang="en-US" dirty="0" smtClean="0"/>
              <a:t>Detect short passwords, remember, the shorter the password, the easier to brute force.</a:t>
            </a:r>
          </a:p>
          <a:p>
            <a:r>
              <a:rPr lang="en-US" dirty="0"/>
              <a:t>Detect whether the user’s password is all </a:t>
            </a:r>
            <a:r>
              <a:rPr lang="en-US" dirty="0" smtClean="0"/>
              <a:t>numbers/alphabets.</a:t>
            </a:r>
          </a:p>
          <a:p>
            <a:r>
              <a:rPr lang="en-US" dirty="0" smtClean="0"/>
              <a:t>Store a list of common passwords, passwords that are known to be already leaked from other popular services, and cross-verify with this list. </a:t>
            </a:r>
            <a:r>
              <a:rPr lang="en-US" dirty="0" smtClean="0">
                <a:sym typeface="Wingdings"/>
              </a:rPr>
              <a:t> You are joking right? There could be millions of passwords that belong to this category.</a:t>
            </a:r>
            <a:endParaRPr lang="en-US" dirty="0"/>
          </a:p>
        </p:txBody>
      </p:sp>
    </p:spTree>
    <p:extLst>
      <p:ext uri="{BB962C8B-B14F-4D97-AF65-F5344CB8AC3E}">
        <p14:creationId xmlns:p14="http://schemas.microsoft.com/office/powerpoint/2010/main" val="1615080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00" y="0"/>
            <a:ext cx="10515600" cy="2071688"/>
          </a:xfrm>
        </p:spPr>
        <p:txBody>
          <a:bodyPr>
            <a:normAutofit/>
          </a:bodyPr>
          <a:lstStyle/>
          <a:p>
            <a:r>
              <a:rPr lang="en-US" sz="6000" dirty="0" smtClean="0"/>
              <a:t>The Turn</a:t>
            </a:r>
            <a:endParaRPr lang="en-US" sz="4000" dirty="0"/>
          </a:p>
        </p:txBody>
      </p:sp>
      <p:sp>
        <p:nvSpPr>
          <p:cNvPr id="3" name="Content Placeholder 2"/>
          <p:cNvSpPr>
            <a:spLocks noGrp="1"/>
          </p:cNvSpPr>
          <p:nvPr>
            <p:ph idx="1"/>
          </p:nvPr>
        </p:nvSpPr>
        <p:spPr>
          <a:xfrm>
            <a:off x="979100" y="2611437"/>
            <a:ext cx="10233800" cy="4351338"/>
          </a:xfrm>
        </p:spPr>
        <p:txBody>
          <a:bodyPr>
            <a:normAutofit/>
          </a:bodyPr>
          <a:lstStyle/>
          <a:p>
            <a:r>
              <a:rPr lang="en-US" sz="2000" dirty="0" smtClean="0"/>
              <a:t>We used a pseudo-free-to-use database of leaked passwords, weak passwords, and obtained a list of 64 mill passwords. [1]</a:t>
            </a:r>
          </a:p>
          <a:p>
            <a:r>
              <a:rPr lang="en-US" sz="2000" dirty="0" smtClean="0"/>
              <a:t>Storing them would probably mean just a bit over 800MB.</a:t>
            </a:r>
          </a:p>
          <a:p>
            <a:r>
              <a:rPr lang="en-US" sz="2000" dirty="0" smtClean="0"/>
              <a:t>Yeah. MB. For a client side strength checker list.</a:t>
            </a:r>
          </a:p>
          <a:p>
            <a:r>
              <a:rPr lang="en-US" sz="2000" dirty="0" smtClean="0"/>
              <a:t>I chose to ignore passwords that were less than 8 characters long </a:t>
            </a:r>
            <a:r>
              <a:rPr lang="en-US" sz="2000" dirty="0" smtClean="0">
                <a:sym typeface="Wingdings"/>
              </a:rPr>
              <a:t> Down to ~5+ Mill.</a:t>
            </a:r>
            <a:endParaRPr lang="en-US" sz="2000" dirty="0" smtClean="0"/>
          </a:p>
          <a:p>
            <a:r>
              <a:rPr lang="en-US" sz="2000" dirty="0" smtClean="0"/>
              <a:t>I then combed through these with my trusted buddy Python, to separate out these into categories of ‘Regexes’.</a:t>
            </a:r>
          </a:p>
          <a:p>
            <a:r>
              <a:rPr lang="en-US" sz="2000" dirty="0" smtClean="0"/>
              <a:t>I ended up with 2 regexes that eliminated almost 98% of these passwords. </a:t>
            </a:r>
            <a:r>
              <a:rPr lang="en-US" sz="2000" dirty="0" smtClean="0">
                <a:sym typeface="Wingdings"/>
              </a:rPr>
              <a:t> Down to 50,000 passwords, still weighing in at a hefty ~5,500 Kilo </a:t>
            </a:r>
            <a:r>
              <a:rPr lang="en-US" sz="2000" strike="sngStrike" dirty="0" smtClean="0">
                <a:sym typeface="Wingdings"/>
              </a:rPr>
              <a:t>grams </a:t>
            </a:r>
            <a:r>
              <a:rPr lang="en-US" sz="2000" dirty="0" smtClean="0">
                <a:sym typeface="Wingdings"/>
              </a:rPr>
              <a:t>Bytes.</a:t>
            </a:r>
            <a:endParaRPr lang="en-US" sz="2000" dirty="0"/>
          </a:p>
        </p:txBody>
      </p:sp>
      <p:sp>
        <p:nvSpPr>
          <p:cNvPr id="4" name="TextBox 3"/>
          <p:cNvSpPr txBox="1"/>
          <p:nvPr/>
        </p:nvSpPr>
        <p:spPr>
          <a:xfrm>
            <a:off x="979100" y="1702356"/>
            <a:ext cx="9522213" cy="461665"/>
          </a:xfrm>
          <a:prstGeom prst="rect">
            <a:avLst/>
          </a:prstGeom>
          <a:noFill/>
        </p:spPr>
        <p:txBody>
          <a:bodyPr wrap="square" rtlCol="0">
            <a:spAutoFit/>
          </a:bodyPr>
          <a:lstStyle/>
          <a:p>
            <a:r>
              <a:rPr lang="en-US" sz="2400" dirty="0"/>
              <a:t>Right. There were 64 million passwords.</a:t>
            </a:r>
          </a:p>
        </p:txBody>
      </p:sp>
      <p:sp>
        <p:nvSpPr>
          <p:cNvPr id="5" name="TextBox 4"/>
          <p:cNvSpPr txBox="1"/>
          <p:nvPr/>
        </p:nvSpPr>
        <p:spPr>
          <a:xfrm>
            <a:off x="979100" y="6357938"/>
            <a:ext cx="10515600" cy="369332"/>
          </a:xfrm>
          <a:prstGeom prst="rect">
            <a:avLst/>
          </a:prstGeom>
          <a:noFill/>
        </p:spPr>
        <p:txBody>
          <a:bodyPr wrap="square" rtlCol="0">
            <a:spAutoFit/>
          </a:bodyPr>
          <a:lstStyle/>
          <a:p>
            <a:pPr algn="ctr"/>
            <a:r>
              <a:rPr lang="en-US" dirty="0" smtClean="0"/>
              <a:t>[1] https</a:t>
            </a:r>
            <a:r>
              <a:rPr lang="en-US" dirty="0"/>
              <a:t>://</a:t>
            </a:r>
            <a:r>
              <a:rPr lang="en-US" dirty="0" err="1"/>
              <a:t>crackstation.net</a:t>
            </a:r>
            <a:r>
              <a:rPr lang="en-US" dirty="0"/>
              <a:t>/buy-</a:t>
            </a:r>
            <a:r>
              <a:rPr lang="en-US" dirty="0" err="1"/>
              <a:t>crackstation</a:t>
            </a:r>
            <a:r>
              <a:rPr lang="en-US" dirty="0"/>
              <a:t>-wordlist-password-cracking-</a:t>
            </a:r>
            <a:r>
              <a:rPr lang="en-US" dirty="0" err="1"/>
              <a:t>dictionary.htm</a:t>
            </a:r>
            <a:endParaRPr lang="en-US" dirty="0"/>
          </a:p>
        </p:txBody>
      </p:sp>
    </p:spTree>
    <p:extLst>
      <p:ext uri="{BB962C8B-B14F-4D97-AF65-F5344CB8AC3E}">
        <p14:creationId xmlns:p14="http://schemas.microsoft.com/office/powerpoint/2010/main" val="761865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Prestige</a:t>
            </a:r>
            <a:endParaRPr lang="en-US" dirty="0"/>
          </a:p>
        </p:txBody>
      </p:sp>
      <p:sp>
        <p:nvSpPr>
          <p:cNvPr id="3" name="Content Placeholder 2"/>
          <p:cNvSpPr>
            <a:spLocks noGrp="1"/>
          </p:cNvSpPr>
          <p:nvPr>
            <p:ph idx="1"/>
          </p:nvPr>
        </p:nvSpPr>
        <p:spPr>
          <a:xfrm>
            <a:off x="1120000" y="2010291"/>
            <a:ext cx="10233800" cy="4351338"/>
          </a:xfrm>
        </p:spPr>
        <p:txBody>
          <a:bodyPr>
            <a:normAutofit/>
          </a:bodyPr>
          <a:lstStyle/>
          <a:p>
            <a:r>
              <a:rPr lang="en-US" sz="3200" dirty="0" smtClean="0"/>
              <a:t>Bloom Filters to the rescue!!!</a:t>
            </a:r>
          </a:p>
          <a:p>
            <a:pPr lvl="1"/>
            <a:r>
              <a:rPr lang="en-US" dirty="0" smtClean="0"/>
              <a:t>So I ended up using a bloom filter to store the passwords, instead of storing them in Plaintext.</a:t>
            </a:r>
          </a:p>
          <a:p>
            <a:pPr lvl="1"/>
            <a:r>
              <a:rPr lang="en-US" dirty="0" smtClean="0"/>
              <a:t>A bloom filter stores only a hash of the actual password, and excels in look up, with blazing fast speeds to check if a password is in the filter.</a:t>
            </a:r>
          </a:p>
          <a:p>
            <a:pPr lvl="1"/>
            <a:r>
              <a:rPr lang="en-US" dirty="0" smtClean="0"/>
              <a:t>Well, kind of.</a:t>
            </a:r>
          </a:p>
          <a:p>
            <a:pPr lvl="1"/>
            <a:r>
              <a:rPr lang="en-US" dirty="0" smtClean="0"/>
              <a:t>A very good write up on </a:t>
            </a:r>
            <a:r>
              <a:rPr lang="en-US" dirty="0"/>
              <a:t>the subject can be found at https://</a:t>
            </a:r>
            <a:r>
              <a:rPr lang="en-US" dirty="0" err="1"/>
              <a:t>www.jasondavies.com</a:t>
            </a:r>
            <a:r>
              <a:rPr lang="en-US" dirty="0"/>
              <a:t>/</a:t>
            </a:r>
            <a:r>
              <a:rPr lang="en-US" dirty="0" err="1"/>
              <a:t>bloomfilter</a:t>
            </a:r>
            <a:r>
              <a:rPr lang="en-US" dirty="0"/>
              <a:t>/ </a:t>
            </a:r>
            <a:r>
              <a:rPr lang="en-US" dirty="0" smtClean="0"/>
              <a:t> </a:t>
            </a:r>
            <a:r>
              <a:rPr lang="en-US" dirty="0" smtClean="0">
                <a:sym typeface="Wingdings"/>
              </a:rPr>
              <a:t> We used his implementation of a </a:t>
            </a:r>
            <a:r>
              <a:rPr lang="en-US" dirty="0" err="1" smtClean="0">
                <a:sym typeface="Wingdings"/>
              </a:rPr>
              <a:t>bloomfilter</a:t>
            </a:r>
            <a:r>
              <a:rPr lang="en-US" dirty="0" smtClean="0">
                <a:sym typeface="Wingdings"/>
              </a:rPr>
              <a:t> with the </a:t>
            </a:r>
            <a:r>
              <a:rPr lang="en-US" dirty="0"/>
              <a:t>Fowler–Noll–Vo</a:t>
            </a:r>
            <a:r>
              <a:rPr lang="en-US" dirty="0" smtClean="0">
                <a:sym typeface="Wingdings"/>
              </a:rPr>
              <a:t> Hashing technique.</a:t>
            </a:r>
            <a:endParaRPr lang="en-US" dirty="0"/>
          </a:p>
        </p:txBody>
      </p:sp>
      <p:sp>
        <p:nvSpPr>
          <p:cNvPr id="4" name="TextBox 3"/>
          <p:cNvSpPr txBox="1"/>
          <p:nvPr/>
        </p:nvSpPr>
        <p:spPr>
          <a:xfrm>
            <a:off x="1120000" y="1635145"/>
            <a:ext cx="3474606" cy="369332"/>
          </a:xfrm>
          <a:prstGeom prst="rect">
            <a:avLst/>
          </a:prstGeom>
          <a:noFill/>
        </p:spPr>
        <p:txBody>
          <a:bodyPr wrap="none" rtlCol="0">
            <a:spAutoFit/>
          </a:bodyPr>
          <a:lstStyle/>
          <a:p>
            <a:r>
              <a:rPr lang="en-US" dirty="0" smtClean="0"/>
              <a:t>Ha!  Was waiting to use that one :P</a:t>
            </a:r>
            <a:endParaRPr lang="en-US" dirty="0"/>
          </a:p>
        </p:txBody>
      </p:sp>
    </p:spTree>
    <p:extLst>
      <p:ext uri="{BB962C8B-B14F-4D97-AF65-F5344CB8AC3E}">
        <p14:creationId xmlns:p14="http://schemas.microsoft.com/office/powerpoint/2010/main" val="1650076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bit vector trick</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7963" b="1751"/>
          <a:stretch/>
        </p:blipFill>
        <p:spPr>
          <a:xfrm>
            <a:off x="2381431" y="1839912"/>
            <a:ext cx="7140481" cy="4572000"/>
          </a:xfrm>
        </p:spPr>
      </p:pic>
    </p:spTree>
    <p:extLst>
      <p:ext uri="{BB962C8B-B14F-4D97-AF65-F5344CB8AC3E}">
        <p14:creationId xmlns:p14="http://schemas.microsoft.com/office/powerpoint/2010/main" val="1685622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120000" y="1825625"/>
            <a:ext cx="7409638" cy="4351338"/>
          </a:xfrm>
        </p:spPr>
        <p:txBody>
          <a:bodyPr/>
          <a:lstStyle/>
          <a:p>
            <a:r>
              <a:rPr lang="en-US" sz="2200" dirty="0" smtClean="0"/>
              <a:t>The Password Strength Checker is ready to ship. We are currently only collecting metrics, but a future version can/will include a tooltip (just </a:t>
            </a:r>
            <a:r>
              <a:rPr lang="en-US" sz="2200" dirty="0"/>
              <a:t>v</a:t>
            </a:r>
            <a:r>
              <a:rPr lang="en-US" sz="2200" dirty="0" smtClean="0"/>
              <a:t>ary the callback provided).</a:t>
            </a:r>
          </a:p>
          <a:p>
            <a:r>
              <a:rPr lang="en-US" sz="2200" dirty="0" smtClean="0"/>
              <a:t>It can be found at</a:t>
            </a:r>
          </a:p>
          <a:p>
            <a:pPr lvl="1"/>
            <a:r>
              <a:rPr lang="en-US" sz="2000" dirty="0" smtClean="0">
                <a:hlinkClick r:id="rId2"/>
              </a:rPr>
              <a:t>https://github.com/mozilla/fxa-password-strength-checker</a:t>
            </a:r>
            <a:endParaRPr lang="en-US" sz="2000" dirty="0" smtClean="0"/>
          </a:p>
          <a:p>
            <a:r>
              <a:rPr lang="en-US" sz="2200" dirty="0" smtClean="0"/>
              <a:t>Or if you want to play around with values:</a:t>
            </a:r>
          </a:p>
          <a:p>
            <a:pPr lvl="1"/>
            <a:r>
              <a:rPr lang="en-US" sz="2000" dirty="0">
                <a:hlinkClick r:id="rId3"/>
              </a:rPr>
              <a:t>https://</a:t>
            </a:r>
            <a:r>
              <a:rPr lang="en-US" sz="2000" dirty="0" smtClean="0">
                <a:hlinkClick r:id="rId3"/>
              </a:rPr>
              <a:t>github.com/TDA/bloomFilter</a:t>
            </a:r>
            <a:endParaRPr lang="en-US" sz="2000" dirty="0" smtClean="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150" r="9868" b="7952"/>
          <a:stretch/>
        </p:blipFill>
        <p:spPr>
          <a:xfrm>
            <a:off x="8529638" y="1690689"/>
            <a:ext cx="3662362" cy="51673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86300"/>
            <a:ext cx="8529638" cy="2171700"/>
          </a:xfrm>
          <a:prstGeom prst="rect">
            <a:avLst/>
          </a:prstGeom>
        </p:spPr>
      </p:pic>
    </p:spTree>
    <p:extLst>
      <p:ext uri="{BB962C8B-B14F-4D97-AF65-F5344CB8AC3E}">
        <p14:creationId xmlns:p14="http://schemas.microsoft.com/office/powerpoint/2010/main" val="489005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Tool to verify HTML/CSS</a:t>
            </a:r>
            <a:endParaRPr lang="en-US" dirty="0"/>
          </a:p>
        </p:txBody>
      </p:sp>
      <p:sp>
        <p:nvSpPr>
          <p:cNvPr id="3" name="Content Placeholder 2"/>
          <p:cNvSpPr>
            <a:spLocks noGrp="1"/>
          </p:cNvSpPr>
          <p:nvPr>
            <p:ph idx="1"/>
          </p:nvPr>
        </p:nvSpPr>
        <p:spPr>
          <a:xfrm>
            <a:off x="1120000" y="1825624"/>
            <a:ext cx="10233800" cy="5032375"/>
          </a:xfrm>
        </p:spPr>
        <p:txBody>
          <a:bodyPr>
            <a:normAutofit lnSpcReduction="10000"/>
          </a:bodyPr>
          <a:lstStyle/>
          <a:p>
            <a:r>
              <a:rPr lang="en-US" dirty="0" smtClean="0"/>
              <a:t>Motivation:</a:t>
            </a:r>
          </a:p>
          <a:p>
            <a:pPr lvl="1"/>
            <a:r>
              <a:rPr lang="en-US" dirty="0" err="1" smtClean="0"/>
              <a:t>FxA</a:t>
            </a:r>
            <a:r>
              <a:rPr lang="en-US" dirty="0" smtClean="0"/>
              <a:t> uses a lot of html, </a:t>
            </a:r>
            <a:r>
              <a:rPr lang="en-US" dirty="0" err="1" smtClean="0"/>
              <a:t>css</a:t>
            </a:r>
            <a:r>
              <a:rPr lang="en-US" dirty="0" smtClean="0"/>
              <a:t> and l10n translations in the content-server, and as part of emails to users. </a:t>
            </a:r>
          </a:p>
          <a:p>
            <a:pPr lvl="1"/>
            <a:r>
              <a:rPr lang="en-US" dirty="0" smtClean="0"/>
              <a:t>HTML/CSS always provides an attack vector to be exploited, to do things ranging from the innocuous to the deadly.</a:t>
            </a:r>
            <a:endParaRPr lang="en-US" dirty="0"/>
          </a:p>
          <a:p>
            <a:r>
              <a:rPr lang="en-US" dirty="0" smtClean="0"/>
              <a:t>Goal:</a:t>
            </a:r>
          </a:p>
          <a:p>
            <a:pPr lvl="1"/>
            <a:r>
              <a:rPr lang="en-US" dirty="0" smtClean="0"/>
              <a:t>Make sure that all HTML uses valid syntax.</a:t>
            </a:r>
          </a:p>
          <a:p>
            <a:pPr lvl="1"/>
            <a:r>
              <a:rPr lang="en-US" dirty="0" smtClean="0"/>
              <a:t>Maintain and impose a whitelist on the tags and attributes allowed.</a:t>
            </a:r>
          </a:p>
          <a:p>
            <a:pPr lvl="1"/>
            <a:r>
              <a:rPr lang="en-US" dirty="0" smtClean="0"/>
              <a:t>Make sure that our translators are only using valid </a:t>
            </a:r>
            <a:r>
              <a:rPr lang="en-US" cap="small" dirty="0" err="1" smtClean="0"/>
              <a:t>urls</a:t>
            </a:r>
            <a:r>
              <a:rPr lang="en-US" dirty="0" smtClean="0"/>
              <a:t> and not changing the </a:t>
            </a:r>
            <a:r>
              <a:rPr lang="en-US" cap="small" dirty="0" err="1" smtClean="0"/>
              <a:t>urls</a:t>
            </a:r>
            <a:r>
              <a:rPr lang="en-US" dirty="0" smtClean="0"/>
              <a:t> we provide. Aka. Whitelist </a:t>
            </a:r>
            <a:r>
              <a:rPr lang="en-US" cap="small" dirty="0" err="1" smtClean="0"/>
              <a:t>urls</a:t>
            </a:r>
            <a:endParaRPr lang="en-US" cap="small" dirty="0" smtClean="0"/>
          </a:p>
          <a:p>
            <a:pPr lvl="1"/>
            <a:r>
              <a:rPr lang="en-US" dirty="0" smtClean="0"/>
              <a:t>Make sure that the style attribute is not misused, and has valid rules.</a:t>
            </a:r>
          </a:p>
          <a:p>
            <a:pPr marL="0" indent="0">
              <a:buNone/>
            </a:pPr>
            <a:r>
              <a:rPr lang="en-US" dirty="0" smtClean="0"/>
              <a:t>In one umbrella term, “Make sure our pages aren’t susceptible to XSS or other vulnerabilities.”</a:t>
            </a:r>
            <a:endParaRPr lang="en-US" dirty="0"/>
          </a:p>
        </p:txBody>
      </p:sp>
    </p:spTree>
    <p:extLst>
      <p:ext uri="{BB962C8B-B14F-4D97-AF65-F5344CB8AC3E}">
        <p14:creationId xmlns:p14="http://schemas.microsoft.com/office/powerpoint/2010/main" val="6138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One step at a time</a:t>
            </a:r>
            <a:endParaRPr lang="en-US" sz="4000" dirty="0"/>
          </a:p>
        </p:txBody>
      </p:sp>
      <p:sp>
        <p:nvSpPr>
          <p:cNvPr id="3" name="Content Placeholder 2"/>
          <p:cNvSpPr>
            <a:spLocks noGrp="1"/>
          </p:cNvSpPr>
          <p:nvPr>
            <p:ph idx="1"/>
          </p:nvPr>
        </p:nvSpPr>
        <p:spPr/>
        <p:txBody>
          <a:bodyPr/>
          <a:lstStyle/>
          <a:p>
            <a:r>
              <a:rPr lang="en-US" sz="3600" dirty="0" smtClean="0"/>
              <a:t>Make sure the HTML is valid:</a:t>
            </a:r>
          </a:p>
          <a:p>
            <a:pPr lvl="1"/>
            <a:r>
              <a:rPr lang="en-US" dirty="0" smtClean="0"/>
              <a:t>Regexes – They suck. Why?</a:t>
            </a:r>
          </a:p>
          <a:p>
            <a:pPr lvl="1"/>
            <a:r>
              <a:rPr lang="en-US" dirty="0" smtClean="0"/>
              <a:t>HTML Gumbo Parser – Reasonable, but reinventing the wheel. Why?</a:t>
            </a:r>
          </a:p>
          <a:p>
            <a:pPr lvl="1"/>
            <a:r>
              <a:rPr lang="en-US" dirty="0" smtClean="0"/>
              <a:t>The </a:t>
            </a:r>
            <a:r>
              <a:rPr lang="en-US" dirty="0" err="1" smtClean="0"/>
              <a:t>xss</a:t>
            </a:r>
            <a:r>
              <a:rPr lang="en-US" dirty="0" smtClean="0"/>
              <a:t> module – (Gumbo + regexes) on steroids. Terrible Idea? Not really!</a:t>
            </a:r>
          </a:p>
          <a:p>
            <a:pPr lvl="2"/>
            <a:r>
              <a:rPr lang="en-US" dirty="0" smtClean="0"/>
              <a:t>Allows us to maintain a whitelist of allowed tags and attributes for those tags.</a:t>
            </a:r>
          </a:p>
          <a:p>
            <a:pPr lvl="2"/>
            <a:r>
              <a:rPr lang="en-US" dirty="0" smtClean="0"/>
              <a:t>Allows us to remove/modify anything that doesn’t belong to the whitelist.</a:t>
            </a:r>
          </a:p>
          <a:p>
            <a:pPr lvl="2"/>
            <a:r>
              <a:rPr lang="en-US" dirty="0" smtClean="0"/>
              <a:t>So, “</a:t>
            </a:r>
            <a:r>
              <a:rPr lang="en-US" dirty="0" err="1" smtClean="0"/>
              <a:t>Reparo</a:t>
            </a:r>
            <a:r>
              <a:rPr lang="en-US" dirty="0" smtClean="0"/>
              <a:t>!”.</a:t>
            </a:r>
          </a:p>
        </p:txBody>
      </p:sp>
    </p:spTree>
    <p:extLst>
      <p:ext uri="{BB962C8B-B14F-4D97-AF65-F5344CB8AC3E}">
        <p14:creationId xmlns:p14="http://schemas.microsoft.com/office/powerpoint/2010/main" val="86690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Make sure the URLS are legit</a:t>
            </a:r>
            <a:r>
              <a:rPr lang="en-US" sz="4400" dirty="0" smtClean="0"/>
              <a:t>:</a:t>
            </a:r>
            <a:endParaRPr lang="en-US" sz="4400" dirty="0"/>
          </a:p>
        </p:txBody>
      </p:sp>
      <p:sp>
        <p:nvSpPr>
          <p:cNvPr id="3" name="Content Placeholder 2"/>
          <p:cNvSpPr>
            <a:spLocks noGrp="1"/>
          </p:cNvSpPr>
          <p:nvPr>
            <p:ph idx="1"/>
          </p:nvPr>
        </p:nvSpPr>
        <p:spPr>
          <a:xfrm>
            <a:off x="1120000" y="1382713"/>
            <a:ext cx="10233800" cy="4351338"/>
          </a:xfrm>
        </p:spPr>
        <p:txBody>
          <a:bodyPr/>
          <a:lstStyle/>
          <a:p>
            <a:pPr lvl="2"/>
            <a:endParaRPr lang="en-US" dirty="0"/>
          </a:p>
          <a:p>
            <a:r>
              <a:rPr lang="en-US" dirty="0" smtClean="0"/>
              <a:t>Cause </a:t>
            </a:r>
            <a:r>
              <a:rPr lang="en-US" dirty="0"/>
              <a:t>for concern: Vlad proclaiming that someone might change our URLS to </a:t>
            </a:r>
            <a:r>
              <a:rPr lang="en-US" dirty="0" err="1"/>
              <a:t>bing.com</a:t>
            </a:r>
            <a:r>
              <a:rPr lang="en-US" dirty="0"/>
              <a:t>. (That was the most evil thing he could think of</a:t>
            </a:r>
            <a:r>
              <a:rPr lang="en-US" dirty="0" smtClean="0"/>
              <a:t>)</a:t>
            </a:r>
          </a:p>
          <a:p>
            <a:r>
              <a:rPr lang="en-US" dirty="0" smtClean="0"/>
              <a:t>I wrote a Grunt task to grab the </a:t>
            </a:r>
            <a:r>
              <a:rPr lang="en-US" dirty="0" err="1" smtClean="0"/>
              <a:t>server.pot</a:t>
            </a:r>
            <a:r>
              <a:rPr lang="en-US" dirty="0" smtClean="0"/>
              <a:t> file, use a po2json convertor script on that, run through the JSON key-values, and then grab the URLS.</a:t>
            </a:r>
          </a:p>
          <a:p>
            <a:r>
              <a:rPr lang="en-US" dirty="0" smtClean="0"/>
              <a:t>With this set of legit URLS, I wrote another Grunt task, which ran on the generated/translated files, and flagged anything that </a:t>
            </a:r>
            <a:r>
              <a:rPr lang="en-US" dirty="0" err="1" smtClean="0"/>
              <a:t>wasn</a:t>
            </a:r>
            <a:r>
              <a:rPr lang="fr-FR" dirty="0" smtClean="0"/>
              <a:t>’</a:t>
            </a:r>
            <a:r>
              <a:rPr lang="en-US" dirty="0" smtClean="0"/>
              <a:t>t in the set of legit URLS.</a:t>
            </a:r>
            <a:endParaRPr lang="en-US" dirty="0"/>
          </a:p>
          <a:p>
            <a:endParaRPr lang="en-US" dirty="0"/>
          </a:p>
        </p:txBody>
      </p:sp>
    </p:spTree>
    <p:extLst>
      <p:ext uri="{BB962C8B-B14F-4D97-AF65-F5344CB8AC3E}">
        <p14:creationId xmlns:p14="http://schemas.microsoft.com/office/powerpoint/2010/main" val="1698870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120000" y="1425575"/>
            <a:ext cx="10233800" cy="4351338"/>
          </a:xfrm>
        </p:spPr>
        <p:txBody>
          <a:bodyPr/>
          <a:lstStyle/>
          <a:p>
            <a:r>
              <a:rPr lang="en-US" dirty="0" smtClean="0"/>
              <a:t>As if to prove Vlad’s concern, we found that Firefox China had its OWN implementation of the content-server, and had modified some URLS to point to their locally hosted content-server, rather than use ours.</a:t>
            </a:r>
          </a:p>
          <a:p>
            <a:r>
              <a:rPr lang="en-US" dirty="0" smtClean="0"/>
              <a:t>Think for a minute. Breathe. Think again.</a:t>
            </a:r>
          </a:p>
          <a:p>
            <a:r>
              <a:rPr lang="en-US" dirty="0">
                <a:hlinkClick r:id="rId2"/>
              </a:rPr>
              <a:t>http://firefox.com.cn</a:t>
            </a:r>
            <a:r>
              <a:rPr lang="en-US" dirty="0" smtClean="0">
                <a:hlinkClick r:id="rId2"/>
              </a:rPr>
              <a:t>/</a:t>
            </a:r>
            <a:r>
              <a:rPr lang="en-US" dirty="0"/>
              <a:t>  and </a:t>
            </a:r>
            <a:r>
              <a:rPr lang="en-US" dirty="0">
                <a:hlinkClick r:id="rId3"/>
              </a:rPr>
              <a:t>http://</a:t>
            </a:r>
            <a:r>
              <a:rPr lang="en-US" dirty="0" smtClean="0">
                <a:hlinkClick r:id="rId3"/>
              </a:rPr>
              <a:t>mozilla.com.cn/moz-portal.html</a:t>
            </a:r>
            <a:r>
              <a:rPr lang="en-US" dirty="0" smtClean="0"/>
              <a:t> are modified to ‘suit’ the </a:t>
            </a:r>
            <a:r>
              <a:rPr lang="en-US" dirty="0"/>
              <a:t>C</a:t>
            </a:r>
            <a:r>
              <a:rPr lang="en-US" dirty="0" smtClean="0"/>
              <a:t>hinese audience, complete with a blog, ads, and a QR Code to install </a:t>
            </a:r>
            <a:r>
              <a:rPr lang="en-US" dirty="0" err="1" smtClean="0"/>
              <a:t>WeChat</a:t>
            </a:r>
            <a:r>
              <a:rPr lang="en-US" dirty="0" smtClean="0"/>
              <a:t>. Yup, you read that right.</a:t>
            </a:r>
          </a:p>
        </p:txBody>
      </p:sp>
    </p:spTree>
    <p:extLst>
      <p:ext uri="{BB962C8B-B14F-4D97-AF65-F5344CB8AC3E}">
        <p14:creationId xmlns:p14="http://schemas.microsoft.com/office/powerpoint/2010/main" val="742134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2000" dirty="0" smtClean="0"/>
              <a:t>All details on these slides are purely </a:t>
            </a:r>
            <a:r>
              <a:rPr lang="en-US" sz="2000" strike="sngStrike" dirty="0" smtClean="0"/>
              <a:t>fictitious </a:t>
            </a:r>
            <a:r>
              <a:rPr lang="en-US" sz="2000" dirty="0" smtClean="0"/>
              <a:t>based on fact. </a:t>
            </a:r>
          </a:p>
          <a:p>
            <a:r>
              <a:rPr lang="en-US" sz="2000" dirty="0" smtClean="0"/>
              <a:t>No Animals were harmed in the making of this slideshow (unless you count me</a:t>
            </a:r>
            <a:r>
              <a:rPr lang="en-US" sz="2000" dirty="0" smtClean="0"/>
              <a:t>).</a:t>
            </a:r>
          </a:p>
          <a:p>
            <a:r>
              <a:rPr lang="en-US" sz="2000" dirty="0" smtClean="0"/>
              <a:t>I make obscure references to filmography and some computer fields. Ask if it is unclear.</a:t>
            </a:r>
            <a:endParaRPr lang="en-US" sz="2000" dirty="0" smtClean="0"/>
          </a:p>
          <a:p>
            <a:r>
              <a:rPr lang="en-US" sz="2000" dirty="0" smtClean="0"/>
              <a:t>All photos/images used here were taken from(sometimes of) free-to-get sources like </a:t>
            </a:r>
            <a:r>
              <a:rPr lang="en-US" sz="2000" dirty="0" err="1" smtClean="0"/>
              <a:t>xkcd</a:t>
            </a:r>
            <a:r>
              <a:rPr lang="en-US" sz="2000" dirty="0" smtClean="0"/>
              <a:t>, and my team mates ( </a:t>
            </a:r>
            <a:r>
              <a:rPr lang="en-US" sz="2000" dirty="0" err="1" smtClean="0"/>
              <a:t>jgruen</a:t>
            </a:r>
            <a:r>
              <a:rPr lang="en-US" sz="2000" dirty="0" smtClean="0"/>
              <a:t> and </a:t>
            </a:r>
            <a:r>
              <a:rPr lang="en-US" sz="2000" dirty="0" err="1" smtClean="0"/>
              <a:t>pdehaan</a:t>
            </a:r>
            <a:r>
              <a:rPr lang="en-US" sz="2000" dirty="0" smtClean="0"/>
              <a:t>). Any copyright infringement claim will fall flat on its face, so don</a:t>
            </a:r>
            <a:r>
              <a:rPr lang="fr-FR" sz="2000" dirty="0" smtClean="0"/>
              <a:t>’</a:t>
            </a:r>
            <a:r>
              <a:rPr lang="en-US" sz="2000" dirty="0" smtClean="0"/>
              <a:t>t even think about it.</a:t>
            </a:r>
          </a:p>
          <a:p>
            <a:r>
              <a:rPr lang="en-US" sz="2000" dirty="0" smtClean="0"/>
              <a:t>Any references, messages, images bearing resemblance to any real life object, person or animal were probably NOT coincidental, and any that are found to be offensive were probably meant to be offensive. </a:t>
            </a:r>
          </a:p>
          <a:p>
            <a:r>
              <a:rPr lang="en-US" sz="2000" dirty="0" smtClean="0"/>
              <a:t>So quit whining and let’s move on to the next slide.</a:t>
            </a:r>
            <a:endParaRPr lang="en-US" sz="2000" strike="sngStrike"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077" y="5308600"/>
            <a:ext cx="10515600" cy="1325563"/>
          </a:xfrm>
        </p:spPr>
        <p:txBody>
          <a:bodyPr>
            <a:normAutofit/>
          </a:bodyPr>
          <a:lstStyle/>
          <a:p>
            <a:pPr algn="ctr"/>
            <a:r>
              <a:rPr lang="en-US" sz="1800" dirty="0" smtClean="0"/>
              <a:t>Disclaimer: I know one of them is not a China meme, but hey, its funny. </a:t>
            </a:r>
            <a:r>
              <a:rPr lang="en-US" sz="1800" dirty="0" err="1" smtClean="0"/>
              <a:t>Kinda</a:t>
            </a:r>
            <a:r>
              <a:rPr lang="en-US" sz="1800" dirty="0"/>
              <a:t>.</a:t>
            </a:r>
            <a:endParaRPr lang="en-US" sz="1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077" y="711200"/>
            <a:ext cx="4984826" cy="43513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77" y="711200"/>
            <a:ext cx="5534461" cy="4351338"/>
          </a:xfrm>
          <a:prstGeom prst="rect">
            <a:avLst/>
          </a:prstGeom>
        </p:spPr>
      </p:pic>
    </p:spTree>
    <p:extLst>
      <p:ext uri="{BB962C8B-B14F-4D97-AF65-F5344CB8AC3E}">
        <p14:creationId xmlns:p14="http://schemas.microsoft.com/office/powerpoint/2010/main" val="12732323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Make sure the styles are legit</a:t>
            </a:r>
            <a:endParaRPr lang="en-US" sz="4400" dirty="0"/>
          </a:p>
        </p:txBody>
      </p:sp>
      <p:sp>
        <p:nvSpPr>
          <p:cNvPr id="3" name="Content Placeholder 2"/>
          <p:cNvSpPr>
            <a:spLocks noGrp="1"/>
          </p:cNvSpPr>
          <p:nvPr>
            <p:ph idx="1"/>
          </p:nvPr>
        </p:nvSpPr>
        <p:spPr/>
        <p:txBody>
          <a:bodyPr/>
          <a:lstStyle/>
          <a:p>
            <a:r>
              <a:rPr lang="en-US" dirty="0" smtClean="0"/>
              <a:t>I used a very similar approach to extracting the URLs (previous slide, already forgotten??), with slight modifications to extract, and check for the presence of allowed styles.</a:t>
            </a:r>
          </a:p>
          <a:p>
            <a:r>
              <a:rPr lang="en-US" dirty="0" smtClean="0"/>
              <a:t>Combined with the </a:t>
            </a:r>
            <a:r>
              <a:rPr lang="en-US" dirty="0" err="1" smtClean="0"/>
              <a:t>xss</a:t>
            </a:r>
            <a:r>
              <a:rPr lang="en-US" dirty="0" smtClean="0"/>
              <a:t> module checking for whitelisted CSS attributes, this is pretty robust.</a:t>
            </a:r>
            <a:endParaRPr lang="en-US" dirty="0"/>
          </a:p>
        </p:txBody>
      </p:sp>
    </p:spTree>
    <p:extLst>
      <p:ext uri="{BB962C8B-B14F-4D97-AF65-F5344CB8AC3E}">
        <p14:creationId xmlns:p14="http://schemas.microsoft.com/office/powerpoint/2010/main" val="254900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07975"/>
            <a:ext cx="10515600" cy="1325563"/>
          </a:xfrm>
        </p:spPr>
        <p:txBody>
          <a:bodyPr>
            <a:normAutofit/>
          </a:bodyPr>
          <a:lstStyle/>
          <a:p>
            <a:r>
              <a:rPr lang="en-US" sz="3600" dirty="0" smtClean="0"/>
              <a:t>And that brings us to.. *drumroll*</a:t>
            </a:r>
            <a:endParaRPr lang="en-US" sz="3600" dirty="0"/>
          </a:p>
        </p:txBody>
      </p:sp>
      <p:sp>
        <p:nvSpPr>
          <p:cNvPr id="3" name="Content Placeholder 2"/>
          <p:cNvSpPr>
            <a:spLocks noGrp="1"/>
          </p:cNvSpPr>
          <p:nvPr>
            <p:ph idx="1"/>
          </p:nvPr>
        </p:nvSpPr>
        <p:spPr>
          <a:xfrm>
            <a:off x="342899" y="1414463"/>
            <a:ext cx="11458575" cy="4762500"/>
          </a:xfrm>
        </p:spPr>
        <p:txBody>
          <a:bodyPr>
            <a:normAutofit/>
          </a:bodyPr>
          <a:lstStyle/>
          <a:p>
            <a:r>
              <a:rPr lang="en-US" sz="4000" dirty="0" smtClean="0"/>
              <a:t>Two-Factor Authentication for Firefox Accounts</a:t>
            </a:r>
          </a:p>
          <a:p>
            <a:pPr lvl="1"/>
            <a:r>
              <a:rPr lang="en-US" sz="3600" dirty="0" smtClean="0"/>
              <a:t>Motivation</a:t>
            </a:r>
          </a:p>
          <a:p>
            <a:pPr lvl="2"/>
            <a:r>
              <a:rPr lang="en-US" sz="3200" dirty="0"/>
              <a:t>Highly awaited feature.</a:t>
            </a:r>
          </a:p>
          <a:p>
            <a:pPr lvl="2"/>
            <a:r>
              <a:rPr lang="en-US" sz="3200" dirty="0" smtClean="0"/>
              <a:t>I have worked on multi-factor before, with Facial Recognition and Passwords.</a:t>
            </a:r>
          </a:p>
          <a:p>
            <a:pPr lvl="2"/>
            <a:r>
              <a:rPr lang="en-US" sz="3200" dirty="0" smtClean="0"/>
              <a:t>My mentor loves this idea.</a:t>
            </a:r>
          </a:p>
          <a:p>
            <a:pPr lvl="2"/>
            <a:r>
              <a:rPr lang="en-US" sz="3200" dirty="0" smtClean="0"/>
              <a:t>What more do you want? Really?</a:t>
            </a:r>
            <a:endParaRPr lang="en-US" sz="3200" dirty="0"/>
          </a:p>
        </p:txBody>
      </p:sp>
    </p:spTree>
    <p:extLst>
      <p:ext uri="{BB962C8B-B14F-4D97-AF65-F5344CB8AC3E}">
        <p14:creationId xmlns:p14="http://schemas.microsoft.com/office/powerpoint/2010/main" val="1552046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1120000" y="1668462"/>
            <a:ext cx="10233800" cy="4351338"/>
          </a:xfrm>
        </p:spPr>
        <p:txBody>
          <a:bodyPr/>
          <a:lstStyle/>
          <a:p>
            <a:r>
              <a:rPr lang="en-US" dirty="0" smtClean="0"/>
              <a:t>Adding two-factor authentication to the signup flow needs lots and lots of user-testing.</a:t>
            </a:r>
          </a:p>
          <a:p>
            <a:r>
              <a:rPr lang="en-US" dirty="0" smtClean="0"/>
              <a:t>And work. Lots of work, from a lot of people from different parts of the team.</a:t>
            </a:r>
          </a:p>
          <a:p>
            <a:r>
              <a:rPr lang="en-US" dirty="0" smtClean="0"/>
              <a:t>Using SMS as a second-factor needs monetary investment. A lot of investment.</a:t>
            </a:r>
          </a:p>
          <a:p>
            <a:r>
              <a:rPr lang="en-US" dirty="0" err="1" smtClean="0"/>
              <a:t>Tl;dr</a:t>
            </a:r>
            <a:r>
              <a:rPr lang="en-US" dirty="0" smtClean="0"/>
              <a:t>: </a:t>
            </a:r>
            <a:r>
              <a:rPr lang="en-US" dirty="0"/>
              <a:t>A</a:t>
            </a:r>
            <a:r>
              <a:rPr lang="en-US" dirty="0" smtClean="0"/>
              <a:t>ll these put together would result in a project that is much longer than my internship period.</a:t>
            </a:r>
            <a:endParaRPr lang="en-US" dirty="0"/>
          </a:p>
        </p:txBody>
      </p:sp>
    </p:spTree>
    <p:extLst>
      <p:ext uri="{BB962C8B-B14F-4D97-AF65-F5344CB8AC3E}">
        <p14:creationId xmlns:p14="http://schemas.microsoft.com/office/powerpoint/2010/main" val="1652695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 we settled for:</a:t>
            </a:r>
            <a:endParaRPr lang="en-US" sz="4000" dirty="0"/>
          </a:p>
        </p:txBody>
      </p:sp>
      <p:sp>
        <p:nvSpPr>
          <p:cNvPr id="3" name="Content Placeholder 2"/>
          <p:cNvSpPr>
            <a:spLocks noGrp="1"/>
          </p:cNvSpPr>
          <p:nvPr>
            <p:ph idx="1"/>
          </p:nvPr>
        </p:nvSpPr>
        <p:spPr/>
        <p:txBody>
          <a:bodyPr/>
          <a:lstStyle/>
          <a:p>
            <a:r>
              <a:rPr lang="en-US" dirty="0" smtClean="0"/>
              <a:t>Setting up the 2-Factor options inside the settings page.</a:t>
            </a:r>
          </a:p>
          <a:p>
            <a:r>
              <a:rPr lang="en-US" dirty="0" smtClean="0"/>
              <a:t>Using Google Authenticator as the second-factor, and implementing the TOTP algorithm.</a:t>
            </a:r>
          </a:p>
          <a:p>
            <a:r>
              <a:rPr lang="en-US" dirty="0" smtClean="0"/>
              <a:t>Laying out the framework/infrastructure for expanding the two-factor </a:t>
            </a:r>
            <a:r>
              <a:rPr lang="en-US" dirty="0" err="1" smtClean="0"/>
              <a:t>auth</a:t>
            </a:r>
            <a:r>
              <a:rPr lang="en-US" dirty="0" smtClean="0"/>
              <a:t> system to include other forms of authentication.</a:t>
            </a:r>
          </a:p>
          <a:p>
            <a:r>
              <a:rPr lang="en-US" dirty="0" smtClean="0"/>
              <a:t>Most importantly, learning what is needed to make this project a success.</a:t>
            </a:r>
            <a:endParaRPr lang="en-US" dirty="0"/>
          </a:p>
        </p:txBody>
      </p:sp>
    </p:spTree>
    <p:extLst>
      <p:ext uri="{BB962C8B-B14F-4D97-AF65-F5344CB8AC3E}">
        <p14:creationId xmlns:p14="http://schemas.microsoft.com/office/powerpoint/2010/main" val="927525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So, how far along are we?</a:t>
            </a:r>
            <a:endParaRPr lang="en-US" sz="4400" dirty="0"/>
          </a:p>
        </p:txBody>
      </p:sp>
      <p:sp>
        <p:nvSpPr>
          <p:cNvPr id="3" name="Content Placeholder 2"/>
          <p:cNvSpPr>
            <a:spLocks noGrp="1"/>
          </p:cNvSpPr>
          <p:nvPr>
            <p:ph idx="1"/>
          </p:nvPr>
        </p:nvSpPr>
        <p:spPr/>
        <p:txBody>
          <a:bodyPr/>
          <a:lstStyle/>
          <a:p>
            <a:r>
              <a:rPr lang="en-US" dirty="0" smtClean="0"/>
              <a:t>Pretty far. In fact, I have a working demo of setting up a 2-factor on </a:t>
            </a:r>
            <a:r>
              <a:rPr lang="en-US" dirty="0" err="1" smtClean="0"/>
              <a:t>FxA</a:t>
            </a:r>
            <a:r>
              <a:rPr lang="en-US" dirty="0" smtClean="0"/>
              <a:t>. Sadly, It does nothing on the backend yet though.</a:t>
            </a:r>
          </a:p>
          <a:p>
            <a:r>
              <a:rPr lang="en-US" dirty="0" smtClean="0"/>
              <a:t>You can check this out at:</a:t>
            </a:r>
          </a:p>
          <a:p>
            <a:pPr lvl="1"/>
            <a:r>
              <a:rPr lang="en-US" dirty="0">
                <a:hlinkClick r:id="rId2"/>
              </a:rPr>
              <a:t>https://</a:t>
            </a:r>
            <a:r>
              <a:rPr lang="en-US" dirty="0" smtClean="0">
                <a:hlinkClick r:id="rId2"/>
              </a:rPr>
              <a:t>github.com/TDA/fxa-two-factor-auth</a:t>
            </a:r>
            <a:r>
              <a:rPr lang="en-US" dirty="0" smtClean="0"/>
              <a:t> - Integrated (incompletely), with </a:t>
            </a:r>
            <a:r>
              <a:rPr lang="en-US" dirty="0" err="1" smtClean="0"/>
              <a:t>FxA</a:t>
            </a:r>
            <a:r>
              <a:rPr lang="en-US" dirty="0" smtClean="0"/>
              <a:t>.</a:t>
            </a:r>
          </a:p>
          <a:p>
            <a:pPr lvl="1"/>
            <a:r>
              <a:rPr lang="en-US" dirty="0">
                <a:hlinkClick r:id="rId3"/>
              </a:rPr>
              <a:t>https://</a:t>
            </a:r>
            <a:r>
              <a:rPr lang="en-US" dirty="0" smtClean="0">
                <a:hlinkClick r:id="rId3"/>
              </a:rPr>
              <a:t>github.com/TDA/2fa</a:t>
            </a:r>
            <a:r>
              <a:rPr lang="en-US" dirty="0" smtClean="0"/>
              <a:t> - A more customizable, stand-alone module/demo for 2fa.</a:t>
            </a:r>
            <a:endParaRPr lang="en-US" dirty="0"/>
          </a:p>
        </p:txBody>
      </p:sp>
    </p:spTree>
    <p:extLst>
      <p:ext uri="{BB962C8B-B14F-4D97-AF65-F5344CB8AC3E}">
        <p14:creationId xmlns:p14="http://schemas.microsoft.com/office/powerpoint/2010/main" val="1271634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07950"/>
            <a:ext cx="11287125" cy="1325563"/>
          </a:xfrm>
        </p:spPr>
        <p:txBody>
          <a:bodyPr>
            <a:normAutofit/>
          </a:bodyPr>
          <a:lstStyle/>
          <a:p>
            <a:pPr algn="ctr"/>
            <a:r>
              <a:rPr lang="en-US" dirty="0" smtClean="0"/>
              <a:t>Screens for Two-Factor Authentication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9288" y="1690688"/>
            <a:ext cx="6100762" cy="5029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175" y="1690688"/>
            <a:ext cx="4213253" cy="5029200"/>
          </a:xfrm>
          <a:prstGeom prst="rect">
            <a:avLst/>
          </a:prstGeom>
        </p:spPr>
      </p:pic>
      <p:sp>
        <p:nvSpPr>
          <p:cNvPr id="6" name="TextBox 5"/>
          <p:cNvSpPr txBox="1"/>
          <p:nvPr/>
        </p:nvSpPr>
        <p:spPr>
          <a:xfrm>
            <a:off x="2157413" y="1248847"/>
            <a:ext cx="8486775" cy="369332"/>
          </a:xfrm>
          <a:prstGeom prst="rect">
            <a:avLst/>
          </a:prstGeom>
          <a:noFill/>
        </p:spPr>
        <p:txBody>
          <a:bodyPr wrap="square" rtlCol="0">
            <a:spAutoFit/>
          </a:bodyPr>
          <a:lstStyle/>
          <a:p>
            <a:pPr algn="ctr"/>
            <a:r>
              <a:rPr lang="en-US" dirty="0" smtClean="0"/>
              <a:t>Ignore the badly sized screens</a:t>
            </a:r>
            <a:endParaRPr lang="en-US" dirty="0"/>
          </a:p>
        </p:txBody>
      </p:sp>
    </p:spTree>
    <p:extLst>
      <p:ext uri="{BB962C8B-B14F-4D97-AF65-F5344CB8AC3E}">
        <p14:creationId xmlns:p14="http://schemas.microsoft.com/office/powerpoint/2010/main" val="184311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Findings</a:t>
            </a:r>
            <a:endParaRPr lang="en-US" sz="4400" dirty="0"/>
          </a:p>
        </p:txBody>
      </p:sp>
      <p:sp>
        <p:nvSpPr>
          <p:cNvPr id="3" name="Content Placeholder 2"/>
          <p:cNvSpPr>
            <a:spLocks noGrp="1"/>
          </p:cNvSpPr>
          <p:nvPr>
            <p:ph idx="1"/>
          </p:nvPr>
        </p:nvSpPr>
        <p:spPr/>
        <p:txBody>
          <a:bodyPr/>
          <a:lstStyle/>
          <a:p>
            <a:r>
              <a:rPr lang="en-US" dirty="0" smtClean="0"/>
              <a:t>We learned a lot from this Project, and most of those are documented in the following document:</a:t>
            </a:r>
          </a:p>
          <a:p>
            <a:pPr lvl="1"/>
            <a:r>
              <a:rPr lang="en-US" dirty="0"/>
              <a:t>https://</a:t>
            </a:r>
            <a:r>
              <a:rPr lang="en-US" dirty="0" err="1"/>
              <a:t>github.com</a:t>
            </a:r>
            <a:r>
              <a:rPr lang="en-US" dirty="0"/>
              <a:t>/TDA/2fa/blob/master/Software%20Requirements%20Specification%20-%202FA.docx</a:t>
            </a:r>
          </a:p>
        </p:txBody>
      </p:sp>
    </p:spTree>
    <p:extLst>
      <p:ext uri="{BB962C8B-B14F-4D97-AF65-F5344CB8AC3E}">
        <p14:creationId xmlns:p14="http://schemas.microsoft.com/office/powerpoint/2010/main" val="700859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charset="0"/>
                <a:ea typeface="Comic Sans MS" charset="0"/>
                <a:cs typeface="Comic Sans MS" charset="0"/>
              </a:rPr>
              <a:t>Colophon</a:t>
            </a:r>
            <a:endParaRPr lang="en-US" dirty="0">
              <a:latin typeface="Comic Sans MS" charset="0"/>
              <a:ea typeface="Comic Sans MS" charset="0"/>
              <a:cs typeface="Comic Sans MS" charset="0"/>
            </a:endParaRPr>
          </a:p>
        </p:txBody>
      </p:sp>
      <p:sp>
        <p:nvSpPr>
          <p:cNvPr id="3" name="Content Placeholder 2"/>
          <p:cNvSpPr>
            <a:spLocks noGrp="1"/>
          </p:cNvSpPr>
          <p:nvPr>
            <p:ph idx="1"/>
          </p:nvPr>
        </p:nvSpPr>
        <p:spPr>
          <a:xfrm>
            <a:off x="1120000" y="1825624"/>
            <a:ext cx="10233800" cy="5032375"/>
          </a:xfrm>
        </p:spPr>
        <p:txBody>
          <a:bodyPr/>
          <a:lstStyle/>
          <a:p>
            <a:r>
              <a:rPr lang="en-US"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dirty="0" err="1" smtClean="0">
                <a:latin typeface="Comic Sans MS" charset="0"/>
                <a:ea typeface="Comic Sans MS" charset="0"/>
                <a:cs typeface="Comic Sans MS" charset="0"/>
              </a:rPr>
              <a:t>Powerpoint</a:t>
            </a:r>
            <a:r>
              <a:rPr lang="en-US" dirty="0" smtClean="0">
                <a:latin typeface="Comic Sans MS" charset="0"/>
                <a:ea typeface="Comic Sans MS" charset="0"/>
                <a:cs typeface="Comic Sans MS" charset="0"/>
              </a:rPr>
              <a:t>.</a:t>
            </a:r>
          </a:p>
          <a:p>
            <a:r>
              <a:rPr lang="en-US"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dirty="0">
              <a:latin typeface="Comic Sans MS" charset="0"/>
              <a:ea typeface="Comic Sans MS" charset="0"/>
              <a:cs typeface="Comic Sans MS"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5782" y="4548851"/>
            <a:ext cx="3106684" cy="2143745"/>
          </a:xfrm>
          <a:prstGeom prst="rect">
            <a:avLst/>
          </a:prstGeom>
        </p:spPr>
      </p:pic>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University Recruiting team – Misty, Kyle, </a:t>
            </a:r>
            <a:r>
              <a:rPr lang="en-US" dirty="0" err="1" smtClean="0"/>
              <a:t>Ivadell</a:t>
            </a:r>
            <a:r>
              <a:rPr lang="en-US" dirty="0" smtClean="0"/>
              <a:t> and Jill.</a:t>
            </a:r>
          </a:p>
          <a:p>
            <a:pPr lvl="1"/>
            <a:r>
              <a:rPr lang="en-US" sz="1800" dirty="0" smtClean="0"/>
              <a:t>(Seriously guys, get someone with a name starting with ‘L’, then it can be IJKLM)</a:t>
            </a:r>
            <a:endParaRPr lang="en-US" sz="1800" dirty="0"/>
          </a:p>
        </p:txBody>
      </p:sp>
    </p:spTree>
    <p:extLst>
      <p:ext uri="{BB962C8B-B14F-4D97-AF65-F5344CB8AC3E}">
        <p14:creationId xmlns:p14="http://schemas.microsoft.com/office/powerpoint/2010/main" val="1513453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Summer so far</a:t>
            </a:r>
            <a:endParaRPr lang="en-US" dirty="0"/>
          </a:p>
        </p:txBody>
      </p:sp>
      <p:sp>
        <p:nvSpPr>
          <p:cNvPr id="5" name="Content Placeholder 4"/>
          <p:cNvSpPr>
            <a:spLocks noGrp="1"/>
          </p:cNvSpPr>
          <p:nvPr>
            <p:ph idx="1"/>
          </p:nvPr>
        </p:nvSpPr>
        <p:spPr/>
        <p:txBody>
          <a:bodyPr/>
          <a:lstStyle/>
          <a:p>
            <a:r>
              <a:rPr lang="en-US" dirty="0" smtClean="0"/>
              <a:t>First Week – Getting used to version control with </a:t>
            </a:r>
            <a:r>
              <a:rPr lang="en-US" dirty="0" err="1" smtClean="0"/>
              <a:t>Git</a:t>
            </a:r>
            <a:r>
              <a:rPr lang="en-US" dirty="0" smtClean="0"/>
              <a:t> and </a:t>
            </a:r>
            <a:r>
              <a:rPr lang="en-US" dirty="0" err="1" smtClean="0"/>
              <a:t>GitHub</a:t>
            </a:r>
            <a:r>
              <a:rPr lang="en-US"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5266" y="2636938"/>
            <a:ext cx="4899949" cy="36749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98220" y="2636938"/>
            <a:ext cx="5017770" cy="3674962"/>
          </a:xfrm>
          <a:prstGeom prst="rect">
            <a:avLst/>
          </a:prstGeom>
        </p:spPr>
      </p:pic>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Cloud Services Team:</a:t>
            </a:r>
          </a:p>
          <a:p>
            <a:pPr lvl="1"/>
            <a:r>
              <a:rPr lang="en-US" dirty="0" smtClean="0"/>
              <a:t>Chris </a:t>
            </a:r>
            <a:r>
              <a:rPr lang="en-US" dirty="0" err="1" smtClean="0"/>
              <a:t>Karlof</a:t>
            </a:r>
            <a:r>
              <a:rPr lang="en-US" dirty="0" smtClean="0"/>
              <a:t> (</a:t>
            </a:r>
            <a:r>
              <a:rPr lang="en-US" dirty="0" err="1" smtClean="0"/>
              <a:t>ckarlof</a:t>
            </a:r>
            <a:r>
              <a:rPr lang="en-US" dirty="0" smtClean="0"/>
              <a:t>) – For all the support and advice (and dinners).</a:t>
            </a:r>
          </a:p>
          <a:p>
            <a:pPr lvl="1"/>
            <a:r>
              <a:rPr lang="en-US" dirty="0" smtClean="0"/>
              <a:t>Ryan Kelly (</a:t>
            </a:r>
            <a:r>
              <a:rPr lang="en-US" dirty="0" err="1" smtClean="0"/>
              <a:t>rfkelly</a:t>
            </a:r>
            <a:r>
              <a:rPr lang="en-US" dirty="0" smtClean="0"/>
              <a:t>) – For the password checker project.</a:t>
            </a:r>
          </a:p>
          <a:p>
            <a:pPr lvl="1"/>
            <a:r>
              <a:rPr lang="en-US" dirty="0" smtClean="0"/>
              <a:t>Edwin </a:t>
            </a:r>
            <a:r>
              <a:rPr lang="en-US" dirty="0" smtClean="0"/>
              <a:t>Wong (</a:t>
            </a:r>
            <a:r>
              <a:rPr lang="en-US" dirty="0" err="1" smtClean="0"/>
              <a:t>edwong</a:t>
            </a:r>
            <a:r>
              <a:rPr lang="en-US" dirty="0" smtClean="0"/>
              <a:t>) – For all the support and SFO details.</a:t>
            </a:r>
          </a:p>
          <a:p>
            <a:pPr lvl="1"/>
            <a:r>
              <a:rPr lang="en-US" dirty="0" smtClean="0"/>
              <a:t>John Morrison (</a:t>
            </a:r>
            <a:r>
              <a:rPr lang="en-US" dirty="0" err="1" smtClean="0"/>
              <a:t>jrgm</a:t>
            </a:r>
            <a:r>
              <a:rPr lang="en-US" dirty="0" smtClean="0"/>
              <a:t>) – For </a:t>
            </a:r>
            <a:r>
              <a:rPr lang="en-US" dirty="0" smtClean="0"/>
              <a:t>all the support and meetings.</a:t>
            </a:r>
          </a:p>
          <a:p>
            <a:pPr lvl="1"/>
            <a:r>
              <a:rPr lang="en-US" dirty="0" smtClean="0"/>
              <a:t>Ryan </a:t>
            </a:r>
            <a:r>
              <a:rPr lang="en-US" dirty="0" err="1" smtClean="0"/>
              <a:t>Feeley</a:t>
            </a:r>
            <a:r>
              <a:rPr lang="en-US" dirty="0" smtClean="0"/>
              <a:t> (</a:t>
            </a:r>
            <a:r>
              <a:rPr lang="en-US" dirty="0" err="1" smtClean="0"/>
              <a:t>rfeeley</a:t>
            </a:r>
            <a:r>
              <a:rPr lang="en-US" dirty="0" smtClean="0"/>
              <a:t>) – For all the UX guidance.</a:t>
            </a:r>
            <a:endParaRPr lang="en-US" dirty="0" smtClean="0"/>
          </a:p>
          <a:p>
            <a:pPr lvl="1"/>
            <a:r>
              <a:rPr lang="en-US" dirty="0" smtClean="0"/>
              <a:t>John </a:t>
            </a:r>
            <a:r>
              <a:rPr lang="en-US" dirty="0" err="1" smtClean="0"/>
              <a:t>Gruen</a:t>
            </a:r>
            <a:r>
              <a:rPr lang="en-US" dirty="0" smtClean="0"/>
              <a:t> (</a:t>
            </a:r>
            <a:r>
              <a:rPr lang="en-US" dirty="0" err="1" smtClean="0"/>
              <a:t>jgruen</a:t>
            </a:r>
            <a:r>
              <a:rPr lang="en-US" dirty="0" smtClean="0"/>
              <a:t>) – For the extremely cool logos (and </a:t>
            </a:r>
            <a:r>
              <a:rPr lang="en-US" dirty="0" err="1" smtClean="0"/>
              <a:t>css</a:t>
            </a:r>
            <a:r>
              <a:rPr lang="en-US" dirty="0" smtClean="0"/>
              <a:t> help).</a:t>
            </a:r>
          </a:p>
          <a:p>
            <a:pPr lvl="1"/>
            <a:r>
              <a:rPr lang="en-US" dirty="0" smtClean="0"/>
              <a:t>Daniel Coates (</a:t>
            </a:r>
            <a:r>
              <a:rPr lang="en-US" dirty="0" err="1" smtClean="0"/>
              <a:t>dcoates</a:t>
            </a:r>
            <a:r>
              <a:rPr lang="en-US" dirty="0" smtClean="0"/>
              <a:t>) – For helping me in Whistler.</a:t>
            </a:r>
            <a:endParaRPr lang="en-US" dirty="0" smtClean="0"/>
          </a:p>
          <a:p>
            <a:pPr lvl="1"/>
            <a:r>
              <a:rPr lang="en-US" dirty="0" smtClean="0"/>
              <a:t>Phil Booth (</a:t>
            </a:r>
            <a:r>
              <a:rPr lang="en-US" dirty="0" err="1" smtClean="0"/>
              <a:t>pb</a:t>
            </a:r>
            <a:r>
              <a:rPr lang="en-US" dirty="0" smtClean="0"/>
              <a:t>) – For that awesome accent.</a:t>
            </a:r>
          </a:p>
          <a:p>
            <a:pPr lvl="1"/>
            <a:r>
              <a:rPr lang="en-US" dirty="0" err="1" smtClean="0"/>
              <a:t>Edouard</a:t>
            </a:r>
            <a:r>
              <a:rPr lang="en-US" dirty="0" smtClean="0"/>
              <a:t> </a:t>
            </a:r>
            <a:r>
              <a:rPr lang="en-US" dirty="0" err="1" smtClean="0"/>
              <a:t>Oger</a:t>
            </a:r>
            <a:r>
              <a:rPr lang="en-US" dirty="0" smtClean="0"/>
              <a:t> (</a:t>
            </a:r>
            <a:r>
              <a:rPr lang="en-US" dirty="0" err="1" smtClean="0"/>
              <a:t>eoger</a:t>
            </a:r>
            <a:r>
              <a:rPr lang="en-US" dirty="0" smtClean="0"/>
              <a:t>) – For making 2 million PR’s a day and keeping me on my toes.</a:t>
            </a:r>
            <a:endParaRPr lang="en-US" dirty="0"/>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923330"/>
          </a:xfrm>
          <a:prstGeom prst="rect">
            <a:avLst/>
          </a:prstGeom>
          <a:noFill/>
        </p:spPr>
        <p:txBody>
          <a:bodyPr wrap="square" rtlCol="0">
            <a:spAutoFit/>
          </a:bodyPr>
          <a:lstStyle/>
          <a:p>
            <a:pPr algn="ctr"/>
            <a:r>
              <a:rPr lang="en-US" dirty="0"/>
              <a:t>For being patient with me, and helping me out everyday, and </a:t>
            </a:r>
            <a:r>
              <a:rPr lang="en-US" dirty="0" smtClean="0"/>
              <a:t>almost </a:t>
            </a:r>
            <a:r>
              <a:rPr lang="en-US" dirty="0"/>
              <a:t>everything </a:t>
            </a:r>
            <a:r>
              <a:rPr lang="en-US" dirty="0" smtClean="0"/>
              <a:t>else this </a:t>
            </a:r>
            <a:r>
              <a:rPr lang="en-US" dirty="0"/>
              <a:t>summer </a:t>
            </a:r>
            <a:r>
              <a:rPr lang="en-US" dirty="0">
                <a:sym typeface="Wingdings"/>
              </a:rPr>
              <a:t> </a:t>
            </a:r>
            <a:r>
              <a:rPr lang="en-US" dirty="0" smtClean="0">
                <a:sym typeface="Wingdings"/>
              </a:rPr>
              <a:t>Thanks for all the sacrifice, </a:t>
            </a:r>
            <a:r>
              <a:rPr lang="en-US" dirty="0">
                <a:sym typeface="Wingdings"/>
              </a:rPr>
              <a:t>Shane!!!</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Zach Carter (</a:t>
            </a:r>
            <a:r>
              <a:rPr lang="en-US" dirty="0" err="1" smtClean="0"/>
              <a:t>zaach</a:t>
            </a:r>
            <a:r>
              <a:rPr lang="en-US" dirty="0" smtClean="0"/>
              <a:t>) – My Local Mentor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70350" y="2328861"/>
            <a:ext cx="3813048" cy="3813048"/>
          </a:xfrm>
          <a:prstGeom prst="rect">
            <a:avLst/>
          </a:prstGeom>
        </p:spPr>
      </p:pic>
      <p:sp>
        <p:nvSpPr>
          <p:cNvPr id="5" name="TextBox 4"/>
          <p:cNvSpPr txBox="1"/>
          <p:nvPr/>
        </p:nvSpPr>
        <p:spPr>
          <a:xfrm>
            <a:off x="4657725" y="5400675"/>
            <a:ext cx="2386013" cy="461665"/>
          </a:xfrm>
          <a:prstGeom prst="rect">
            <a:avLst/>
          </a:prstGeom>
          <a:noFill/>
        </p:spPr>
        <p:txBody>
          <a:bodyPr wrap="square" rtlCol="0">
            <a:spAutoFit/>
          </a:bodyPr>
          <a:lstStyle/>
          <a:p>
            <a:pPr algn="ctr"/>
            <a:r>
              <a:rPr lang="en-US" sz="2400" dirty="0" smtClean="0"/>
              <a:t>Swag!</a:t>
            </a:r>
            <a:endParaRPr lang="en-US" sz="2400" dirty="0"/>
          </a:p>
        </p:txBody>
      </p:sp>
      <p:sp>
        <p:nvSpPr>
          <p:cNvPr id="6" name="TextBox 5"/>
          <p:cNvSpPr txBox="1"/>
          <p:nvPr/>
        </p:nvSpPr>
        <p:spPr>
          <a:xfrm>
            <a:off x="1120000" y="6072188"/>
            <a:ext cx="10233800" cy="707886"/>
          </a:xfrm>
          <a:prstGeom prst="rect">
            <a:avLst/>
          </a:prstGeom>
          <a:noFill/>
        </p:spPr>
        <p:txBody>
          <a:bodyPr wrap="square" rtlCol="0">
            <a:spAutoFit/>
          </a:bodyPr>
          <a:lstStyle/>
          <a:p>
            <a:r>
              <a:rPr lang="en-US" sz="2000" dirty="0" smtClean="0"/>
              <a:t>Starting from helping </a:t>
            </a:r>
            <a:r>
              <a:rPr lang="en-US" sz="2000" dirty="0"/>
              <a:t>me </a:t>
            </a:r>
            <a:r>
              <a:rPr lang="en-US" sz="2000" dirty="0" smtClean="0"/>
              <a:t>set up my MacBook for development, to helping me with a dozen bugs over the next few weeks. Thank you so much Zach! </a:t>
            </a:r>
            <a:r>
              <a:rPr lang="en-US" sz="2000" dirty="0" smtClean="0">
                <a:sym typeface="Wingdings"/>
              </a:rPr>
              <a:t></a:t>
            </a:r>
            <a:endParaRPr lang="en-US" sz="2000" dirty="0"/>
          </a:p>
        </p:txBody>
      </p:sp>
    </p:spTree>
    <p:extLst>
      <p:ext uri="{BB962C8B-B14F-4D97-AF65-F5344CB8AC3E}">
        <p14:creationId xmlns:p14="http://schemas.microsoft.com/office/powerpoint/2010/main" val="576994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The Review man.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8929" y="2314574"/>
            <a:ext cx="6409268" cy="3605213"/>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countless reviews and feedback on every push ever made. Thank you so much Vlad! </a:t>
            </a:r>
            <a:r>
              <a:rPr lang="en-US" dirty="0" smtClean="0">
                <a:sym typeface="Wingdings"/>
              </a:rPr>
              <a:t></a:t>
            </a:r>
            <a:endParaRPr lang="en-US" dirty="0"/>
          </a:p>
        </p:txBody>
      </p:sp>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Finallllly</a:t>
            </a:r>
            <a:r>
              <a:rPr lang="en-US" dirty="0" smtClean="0"/>
              <a:t>….</a:t>
            </a:r>
            <a:endParaRPr lang="en-US" dirty="0"/>
          </a:p>
        </p:txBody>
      </p:sp>
      <p:sp>
        <p:nvSpPr>
          <p:cNvPr id="3" name="Content Placeholder 2"/>
          <p:cNvSpPr>
            <a:spLocks noGrp="1"/>
          </p:cNvSpPr>
          <p:nvPr>
            <p:ph idx="1"/>
          </p:nvPr>
        </p:nvSpPr>
        <p:spPr>
          <a:xfrm>
            <a:off x="1120000" y="1825625"/>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The funniest SW engineer I have met.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5" y="2363915"/>
            <a:ext cx="3813048" cy="3813048"/>
          </a:xfrm>
          <a:prstGeom prst="rect">
            <a:avLst/>
          </a:prstGeom>
        </p:spPr>
      </p:pic>
      <p:sp>
        <p:nvSpPr>
          <p:cNvPr id="5" name="TextBox 4"/>
          <p:cNvSpPr txBox="1"/>
          <p:nvPr/>
        </p:nvSpPr>
        <p:spPr>
          <a:xfrm>
            <a:off x="4000500" y="2614613"/>
            <a:ext cx="3500438" cy="646331"/>
          </a:xfrm>
          <a:prstGeom prst="rect">
            <a:avLst/>
          </a:prstGeom>
          <a:noFill/>
        </p:spPr>
        <p:txBody>
          <a:bodyPr wrap="square" rtlCol="0">
            <a:spAutoFit/>
          </a:bodyPr>
          <a:lstStyle/>
          <a:p>
            <a:pPr algn="ctr"/>
            <a:r>
              <a:rPr lang="en-US" dirty="0" smtClean="0">
                <a:solidFill>
                  <a:srgbClr val="FF0000"/>
                </a:solidFill>
              </a:rPr>
              <a:t>NOTHING EVER GETS PAST ME!!! MUHAHAHAHAHAHA!!!</a:t>
            </a:r>
            <a:endParaRPr lang="en-US" dirty="0">
              <a:solidFill>
                <a:srgbClr val="FF0000"/>
              </a:solidFill>
            </a:endParaRPr>
          </a:p>
        </p:txBody>
      </p:sp>
      <p:sp>
        <p:nvSpPr>
          <p:cNvPr id="8" name="TextBox 7"/>
          <p:cNvSpPr txBox="1"/>
          <p:nvPr/>
        </p:nvSpPr>
        <p:spPr>
          <a:xfrm>
            <a:off x="1243013" y="5529263"/>
            <a:ext cx="10315575" cy="923330"/>
          </a:xfrm>
          <a:prstGeom prst="rect">
            <a:avLst/>
          </a:prstGeom>
          <a:noFill/>
        </p:spPr>
        <p:txBody>
          <a:bodyPr wrap="square" rtlCol="0">
            <a:spAutoFit/>
          </a:bodyPr>
          <a:lstStyle/>
          <a:p>
            <a:pPr algn="ctr"/>
            <a:r>
              <a:rPr lang="en-US" dirty="0" smtClean="0"/>
              <a:t>Peter was literally the person I ran to, every time I got stuck on ANYTHING, with the kitty face on the right. He put up with my ramblings and rants, and got me the absolute best gifs ever!! Thank you so much Peter, for finding the time to make people laugh </a:t>
            </a:r>
            <a:r>
              <a:rPr lang="en-US" dirty="0" smtClean="0">
                <a:sym typeface="Wingdings"/>
              </a:rPr>
              <a: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14759" y="2983046"/>
            <a:ext cx="3586882" cy="2017621"/>
          </a:xfrm>
          <a:prstGeom prst="rect">
            <a:avLst/>
          </a:prstGeom>
        </p:spPr>
      </p:pic>
      <p:sp>
        <p:nvSpPr>
          <p:cNvPr id="10" name="TextBox 9"/>
          <p:cNvSpPr txBox="1"/>
          <p:nvPr/>
        </p:nvSpPr>
        <p:spPr>
          <a:xfrm>
            <a:off x="8599989" y="4631335"/>
            <a:ext cx="2616422" cy="369332"/>
          </a:xfrm>
          <a:prstGeom prst="rect">
            <a:avLst/>
          </a:prstGeom>
          <a:noFill/>
        </p:spPr>
        <p:txBody>
          <a:bodyPr wrap="none" rtlCol="0">
            <a:spAutoFit/>
          </a:bodyPr>
          <a:lstStyle/>
          <a:p>
            <a:r>
              <a:rPr lang="en-US" dirty="0" smtClean="0"/>
              <a:t>Will </a:t>
            </a:r>
            <a:r>
              <a:rPr lang="en-US" smtClean="0"/>
              <a:t>you teach me sensei?</a:t>
            </a:r>
            <a:endParaRPr lang="en-US"/>
          </a:p>
        </p:txBody>
      </p:sp>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 to add this T_T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018" y="1409780"/>
            <a:ext cx="8843963" cy="5213690"/>
          </a:xfrm>
        </p:spPr>
      </p:pic>
      <p:cxnSp>
        <p:nvCxnSpPr>
          <p:cNvPr id="6" name="Straight Arrow Connector 5"/>
          <p:cNvCxnSpPr/>
          <p:nvPr/>
        </p:nvCxnSpPr>
        <p:spPr>
          <a:xfrm flipV="1">
            <a:off x="5472113" y="4872038"/>
            <a:ext cx="1243012"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29438" y="4529138"/>
            <a:ext cx="3071812" cy="646331"/>
          </a:xfrm>
          <a:prstGeom prst="rect">
            <a:avLst/>
          </a:prstGeom>
          <a:noFill/>
        </p:spPr>
        <p:txBody>
          <a:bodyPr wrap="square" rtlCol="0">
            <a:spAutoFit/>
          </a:bodyPr>
          <a:lstStyle/>
          <a:p>
            <a:r>
              <a:rPr lang="en-US" dirty="0" smtClean="0">
                <a:solidFill>
                  <a:srgbClr val="FF0000"/>
                </a:solidFill>
              </a:rPr>
              <a:t>This is why we can’t have good things in life.</a:t>
            </a:r>
            <a:endParaRPr lang="en-US" dirty="0">
              <a:solidFill>
                <a:srgbClr val="FF0000"/>
              </a:solidFill>
            </a:endParaRPr>
          </a:p>
        </p:txBody>
      </p:sp>
    </p:spTree>
    <p:extLst>
      <p:ext uri="{BB962C8B-B14F-4D97-AF65-F5344CB8AC3E}">
        <p14:creationId xmlns:p14="http://schemas.microsoft.com/office/powerpoint/2010/main" val="1674209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 The know it all</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551" t="2604" r="744" b="5962"/>
          <a:stretch/>
        </p:blipFill>
        <p:spPr>
          <a:xfrm>
            <a:off x="1257300" y="2141316"/>
            <a:ext cx="9201150" cy="3588152"/>
          </a:xfrm>
        </p:spPr>
      </p:pic>
      <p:sp>
        <p:nvSpPr>
          <p:cNvPr id="7" name="TextBox 6"/>
          <p:cNvSpPr txBox="1"/>
          <p:nvPr/>
        </p:nvSpPr>
        <p:spPr>
          <a:xfrm>
            <a:off x="2245489" y="5995429"/>
            <a:ext cx="6632293" cy="369332"/>
          </a:xfrm>
          <a:prstGeom prst="rect">
            <a:avLst/>
          </a:prstGeom>
          <a:noFill/>
        </p:spPr>
        <p:txBody>
          <a:bodyPr wrap="square" rtlCol="0">
            <a:spAutoFit/>
          </a:bodyPr>
          <a:lstStyle/>
          <a:p>
            <a:pPr algn="ctr"/>
            <a:r>
              <a:rPr lang="en-US" dirty="0" smtClean="0"/>
              <a:t>“I know what you did this summer“ - </a:t>
            </a:r>
            <a:r>
              <a:rPr lang="en-US" dirty="0" err="1" smtClean="0"/>
              <a:t>Git</a:t>
            </a:r>
            <a:endParaRPr lang="en-US" dirty="0"/>
          </a:p>
        </p:txBody>
      </p:sp>
    </p:spTree>
    <p:extLst>
      <p:ext uri="{BB962C8B-B14F-4D97-AF65-F5344CB8AC3E}">
        <p14:creationId xmlns:p14="http://schemas.microsoft.com/office/powerpoint/2010/main" val="1131884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go?</a:t>
            </a:r>
            <a:endParaRPr lang="en-US" dirty="0"/>
          </a:p>
        </p:txBody>
      </p:sp>
      <p:sp>
        <p:nvSpPr>
          <p:cNvPr id="3" name="Content Placeholder 2"/>
          <p:cNvSpPr>
            <a:spLocks noGrp="1"/>
          </p:cNvSpPr>
          <p:nvPr>
            <p:ph idx="1"/>
          </p:nvPr>
        </p:nvSpPr>
        <p:spPr/>
        <p:txBody>
          <a:bodyPr>
            <a:normAutofit/>
          </a:bodyPr>
          <a:lstStyle/>
          <a:p>
            <a:r>
              <a:rPr lang="en-US" sz="2400" dirty="0" smtClean="0"/>
              <a:t>I worked on a bunch of bug fixes, mostly related to build </a:t>
            </a:r>
            <a:r>
              <a:rPr lang="en-US" sz="2400" dirty="0" smtClean="0"/>
              <a:t>stuff like Grunt and </a:t>
            </a:r>
            <a:r>
              <a:rPr lang="en-US" sz="2400" dirty="0" err="1" smtClean="0"/>
              <a:t>linting</a:t>
            </a:r>
            <a:r>
              <a:rPr lang="en-US" sz="2400" dirty="0" smtClean="0"/>
              <a:t> / linters (</a:t>
            </a:r>
            <a:r>
              <a:rPr lang="en-US" sz="2400" dirty="0" err="1" smtClean="0"/>
              <a:t>jshint</a:t>
            </a:r>
            <a:r>
              <a:rPr lang="en-US" sz="2400" dirty="0" smtClean="0"/>
              <a:t>, </a:t>
            </a:r>
            <a:r>
              <a:rPr lang="en-US" sz="2400" dirty="0" err="1" smtClean="0"/>
              <a:t>eslint</a:t>
            </a:r>
            <a:r>
              <a:rPr lang="en-US" sz="2400" dirty="0" smtClean="0"/>
              <a:t> and </a:t>
            </a:r>
            <a:r>
              <a:rPr lang="en-US" sz="2400" dirty="0" err="1" smtClean="0"/>
              <a:t>jscs</a:t>
            </a:r>
            <a:r>
              <a:rPr lang="en-US" sz="2400" dirty="0" smtClean="0"/>
              <a:t>). </a:t>
            </a:r>
            <a:r>
              <a:rPr lang="en-US" sz="2400" dirty="0" smtClean="0">
                <a:sym typeface="Wingdings"/>
              </a:rPr>
              <a:t> See what I did there?</a:t>
            </a:r>
            <a:endParaRPr lang="en-US" sz="2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687764"/>
            <a:ext cx="7015163" cy="4055935"/>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lstStyle/>
          <a:p>
            <a:r>
              <a:rPr lang="en-US" dirty="0" smtClean="0"/>
              <a:t>Well.. And?</a:t>
            </a:r>
            <a:endParaRPr lang="en-US" dirty="0"/>
          </a:p>
        </p:txBody>
      </p:sp>
      <p:sp>
        <p:nvSpPr>
          <p:cNvPr id="3" name="Content Placeholder 2"/>
          <p:cNvSpPr>
            <a:spLocks noGrp="1"/>
          </p:cNvSpPr>
          <p:nvPr>
            <p:ph idx="1"/>
          </p:nvPr>
        </p:nvSpPr>
        <p:spPr>
          <a:xfrm>
            <a:off x="1120000" y="1343025"/>
            <a:ext cx="10233800" cy="4833938"/>
          </a:xfrm>
        </p:spPr>
        <p:txBody>
          <a:bodyPr/>
          <a:lstStyle/>
          <a:p>
            <a:r>
              <a:rPr lang="en-US" dirty="0"/>
              <a:t>I also worked on front-end bugs like Internet Explorer 8/9 compatibility stuff. – Yeah, real cool, I know. Don</a:t>
            </a:r>
            <a:r>
              <a:rPr lang="fr-FR" dirty="0"/>
              <a:t>’</a:t>
            </a:r>
            <a:r>
              <a:rPr lang="en-US" dirty="0"/>
              <a:t>t be jealous</a:t>
            </a:r>
            <a:r>
              <a:rPr lang="en-US" dirty="0" smtClean="0"/>
              <a:t>.</a:t>
            </a:r>
          </a:p>
          <a:p>
            <a:r>
              <a:rPr lang="en-US" dirty="0" smtClean="0"/>
              <a:t>And some </a:t>
            </a:r>
            <a:r>
              <a:rPr lang="en-US" dirty="0" err="1" smtClean="0"/>
              <a:t>iframe</a:t>
            </a:r>
            <a:r>
              <a:rPr lang="en-US" dirty="0"/>
              <a:t> </a:t>
            </a:r>
            <a:r>
              <a:rPr lang="en-US" dirty="0" smtClean="0"/>
              <a:t>stuff, basket errors and more </a:t>
            </a:r>
            <a:r>
              <a:rPr lang="en-US" dirty="0" err="1" smtClean="0"/>
              <a:t>linting</a:t>
            </a:r>
            <a:r>
              <a:rPr lang="en-US" dirty="0" smtClean="0"/>
              <a:t>.</a:t>
            </a:r>
            <a:endParaRPr lang="en-US" dirty="0"/>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759"/>
          <a:stretch/>
        </p:blipFill>
        <p:spPr>
          <a:xfrm>
            <a:off x="2057400" y="2687638"/>
            <a:ext cx="7615237" cy="3771899"/>
          </a:xfrm>
          <a:prstGeom prst="rect">
            <a:avLst/>
          </a:prstGeom>
        </p:spPr>
      </p:pic>
      <p:sp>
        <p:nvSpPr>
          <p:cNvPr id="5" name="TextBox 4"/>
          <p:cNvSpPr txBox="1"/>
          <p:nvPr/>
        </p:nvSpPr>
        <p:spPr>
          <a:xfrm rot="19151292">
            <a:off x="5082293" y="4312611"/>
            <a:ext cx="3631700" cy="461665"/>
          </a:xfrm>
          <a:prstGeom prst="rect">
            <a:avLst/>
          </a:prstGeom>
          <a:noFill/>
        </p:spPr>
        <p:txBody>
          <a:bodyPr wrap="none" rtlCol="0">
            <a:spAutoFit/>
          </a:bodyPr>
          <a:lstStyle/>
          <a:p>
            <a:r>
              <a:rPr lang="en-US" sz="2400" dirty="0" smtClean="0">
                <a:solidFill>
                  <a:srgbClr val="FF0000"/>
                </a:solidFill>
              </a:rPr>
              <a:t>We need MOAR LINTING!!!</a:t>
            </a:r>
            <a:endParaRPr lang="en-US" sz="2400" dirty="0">
              <a:solidFill>
                <a:srgbClr val="FF0000"/>
              </a:solidFill>
            </a:endParaRPr>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a:t>
            </a:r>
            <a:endParaRPr lang="en-US" dirty="0"/>
          </a:p>
        </p:txBody>
      </p:sp>
      <p:sp>
        <p:nvSpPr>
          <p:cNvPr id="3" name="Content Placeholder 2"/>
          <p:cNvSpPr>
            <a:spLocks noGrp="1"/>
          </p:cNvSpPr>
          <p:nvPr>
            <p:ph idx="1"/>
          </p:nvPr>
        </p:nvSpPr>
        <p:spPr/>
        <p:txBody>
          <a:bodyPr/>
          <a:lstStyle/>
          <a:p>
            <a:r>
              <a:rPr lang="en-US" dirty="0" smtClean="0"/>
              <a:t>Ok, I also added a sweet looking </a:t>
            </a:r>
            <a:r>
              <a:rPr lang="en-US" dirty="0" err="1" smtClean="0"/>
              <a:t>easter</a:t>
            </a:r>
            <a:r>
              <a:rPr lang="en-US" dirty="0" smtClean="0"/>
              <a:t> egg to the console in the Firefox Accounts page. </a:t>
            </a:r>
            <a:r>
              <a:rPr lang="en-US" sz="1800" dirty="0" smtClean="0"/>
              <a:t>(Could have been the one on right, if not for that pesky review man.)</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7" y="3084512"/>
            <a:ext cx="5658630" cy="32278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153" y="3084512"/>
            <a:ext cx="5748338" cy="3227832"/>
          </a:xfrm>
          <a:prstGeom prst="rect">
            <a:avLst/>
          </a:prstGeom>
        </p:spPr>
      </p:pic>
      <p:sp>
        <p:nvSpPr>
          <p:cNvPr id="7" name="TextBox 6"/>
          <p:cNvSpPr txBox="1"/>
          <p:nvPr/>
        </p:nvSpPr>
        <p:spPr>
          <a:xfrm>
            <a:off x="4850932" y="6488668"/>
            <a:ext cx="2129750" cy="369332"/>
          </a:xfrm>
          <a:prstGeom prst="rect">
            <a:avLst/>
          </a:prstGeom>
          <a:noFill/>
        </p:spPr>
        <p:txBody>
          <a:bodyPr wrap="none" rtlCol="0">
            <a:spAutoFit/>
          </a:bodyPr>
          <a:lstStyle/>
          <a:p>
            <a:r>
              <a:rPr lang="en-US" dirty="0" smtClean="0"/>
              <a:t>Pic Courtesy : </a:t>
            </a:r>
            <a:r>
              <a:rPr lang="en-US" dirty="0" err="1" smtClean="0"/>
              <a:t>jgruen</a:t>
            </a:r>
            <a:endParaRPr lang="en-US" dirty="0"/>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Really? THAT was all you did this summer?</a:t>
            </a:r>
            <a:endParaRPr lang="en-US" sz="4000" dirty="0"/>
          </a:p>
        </p:txBody>
      </p:sp>
      <p:sp>
        <p:nvSpPr>
          <p:cNvPr id="3" name="Content Placeholder 2"/>
          <p:cNvSpPr>
            <a:spLocks noGrp="1"/>
          </p:cNvSpPr>
          <p:nvPr>
            <p:ph idx="1"/>
          </p:nvPr>
        </p:nvSpPr>
        <p:spPr/>
        <p:txBody>
          <a:bodyPr/>
          <a:lstStyle/>
          <a:p>
            <a:r>
              <a:rPr lang="en-US" dirty="0" smtClean="0"/>
              <a:t>You mean cool stuff? Like this?: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562" y="2480732"/>
            <a:ext cx="3182112" cy="4242816"/>
          </a:xfrm>
          <a:prstGeom prst="rect">
            <a:avLst/>
          </a:prstGeom>
        </p:spPr>
      </p:pic>
    </p:spTree>
    <p:extLst>
      <p:ext uri="{BB962C8B-B14F-4D97-AF65-F5344CB8AC3E}">
        <p14:creationId xmlns:p14="http://schemas.microsoft.com/office/powerpoint/2010/main" val="513912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 your wasting our time.</a:t>
            </a:r>
            <a:endParaRPr lang="en-US" dirty="0"/>
          </a:p>
        </p:txBody>
      </p:sp>
      <p:sp>
        <p:nvSpPr>
          <p:cNvPr id="3" name="Content Placeholder 2"/>
          <p:cNvSpPr>
            <a:spLocks noGrp="1"/>
          </p:cNvSpPr>
          <p:nvPr>
            <p:ph idx="1"/>
          </p:nvPr>
        </p:nvSpPr>
        <p:spPr/>
        <p:txBody>
          <a:bodyPr/>
          <a:lstStyle/>
          <a:p>
            <a:r>
              <a:rPr lang="en-US" dirty="0" smtClean="0"/>
              <a:t>You’re. Grammar Nazi. Sorry. </a:t>
            </a:r>
          </a:p>
          <a:p>
            <a:r>
              <a:rPr lang="en-US" dirty="0" smtClean="0"/>
              <a:t>But all jokes aside, I worked on 3 really nice projects this Summer:</a:t>
            </a:r>
          </a:p>
          <a:p>
            <a:pPr lvl="1"/>
            <a:r>
              <a:rPr lang="en-US" sz="2600" dirty="0" smtClean="0"/>
              <a:t>Two-Factor Authentication system for Firefox Accounts</a:t>
            </a:r>
          </a:p>
          <a:p>
            <a:pPr lvl="1"/>
            <a:r>
              <a:rPr lang="en-US" sz="2600" dirty="0" smtClean="0"/>
              <a:t>A Password Strength Checker for Firefox Accounts</a:t>
            </a:r>
          </a:p>
          <a:p>
            <a:pPr lvl="1"/>
            <a:r>
              <a:rPr lang="en-US" sz="2600" dirty="0" smtClean="0"/>
              <a:t>A tool to check for and remove malicious code from </a:t>
            </a:r>
            <a:r>
              <a:rPr lang="en-US" sz="2600" dirty="0" err="1" smtClean="0"/>
              <a:t>FxA</a:t>
            </a:r>
            <a:r>
              <a:rPr lang="en-US" sz="2600" dirty="0" smtClean="0"/>
              <a:t> content-server pages, and l10n translations therein. Politically correct much, </a:t>
            </a:r>
            <a:r>
              <a:rPr lang="en-US" sz="2600" dirty="0" err="1" smtClean="0"/>
              <a:t>rfkelly</a:t>
            </a:r>
            <a:r>
              <a:rPr lang="en-US" sz="2600" dirty="0" smtClean="0"/>
              <a:t>? ;)</a:t>
            </a:r>
            <a:endParaRPr lang="en-US" sz="2600" dirty="0"/>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418</TotalTime>
  <Words>2047</Words>
  <Application>Microsoft Macintosh PowerPoint</Application>
  <PresentationFormat>Widescreen</PresentationFormat>
  <Paragraphs>159</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Comic Sans MS</vt:lpstr>
      <vt:lpstr>Corbel</vt:lpstr>
      <vt:lpstr>Wingdings</vt:lpstr>
      <vt:lpstr>Arial</vt:lpstr>
      <vt:lpstr>Depth</vt:lpstr>
      <vt:lpstr>High(er) Security Firefox Accounts</vt:lpstr>
      <vt:lpstr>Disclaimer</vt:lpstr>
      <vt:lpstr>My Summer so far</vt:lpstr>
      <vt:lpstr>Git – The know it all</vt:lpstr>
      <vt:lpstr>So how did my Summer go?</vt:lpstr>
      <vt:lpstr>Well.. And?</vt:lpstr>
      <vt:lpstr>WELL??!?!?!?</vt:lpstr>
      <vt:lpstr>Really? THAT was all you did this summer?</vt:lpstr>
      <vt:lpstr>Get out, your wasting our time.</vt:lpstr>
      <vt:lpstr>FxA - Password Strength Checker</vt:lpstr>
      <vt:lpstr>The Pledge</vt:lpstr>
      <vt:lpstr>The Turn</vt:lpstr>
      <vt:lpstr>The Prestige</vt:lpstr>
      <vt:lpstr>The bit vector trick</vt:lpstr>
      <vt:lpstr>Results</vt:lpstr>
      <vt:lpstr>FxA – Tool to verify HTML/CSS</vt:lpstr>
      <vt:lpstr>One step at a time</vt:lpstr>
      <vt:lpstr>Make sure the URLS are legit:</vt:lpstr>
      <vt:lpstr>Findings:</vt:lpstr>
      <vt:lpstr>Disclaimer: I know one of them is not a China meme, but hey, its funny. Kinda.</vt:lpstr>
      <vt:lpstr>Make sure the styles are legit</vt:lpstr>
      <vt:lpstr>And that brings us to.. *drumroll*</vt:lpstr>
      <vt:lpstr>Caveats</vt:lpstr>
      <vt:lpstr>So, we settled for:</vt:lpstr>
      <vt:lpstr>So, how far along are we?</vt:lpstr>
      <vt:lpstr>Screens for Two-Factor Authentication</vt:lpstr>
      <vt:lpstr>Findings</vt:lpstr>
      <vt:lpstr>Colophon</vt:lpstr>
      <vt:lpstr>Thanks to..</vt:lpstr>
      <vt:lpstr>Thanks to..</vt:lpstr>
      <vt:lpstr>Special Thanks to..</vt:lpstr>
      <vt:lpstr>And..</vt:lpstr>
      <vt:lpstr>And..</vt:lpstr>
      <vt:lpstr>And Finallllly….</vt:lpstr>
      <vt:lpstr>Had to add this T_T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157</cp:revision>
  <dcterms:created xsi:type="dcterms:W3CDTF">2015-07-31T17:32:17Z</dcterms:created>
  <dcterms:modified xsi:type="dcterms:W3CDTF">2015-08-01T00:33:57Z</dcterms:modified>
</cp:coreProperties>
</file>